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4" r:id="rId1"/>
  </p:sldMasterIdLst>
  <p:sldIdLst>
    <p:sldId id="256" r:id="rId2"/>
    <p:sldId id="257" r:id="rId3"/>
    <p:sldId id="259" r:id="rId4"/>
    <p:sldId id="258" r:id="rId5"/>
    <p:sldId id="260" r:id="rId6"/>
    <p:sldId id="261" r:id="rId7"/>
    <p:sldId id="268" r:id="rId8"/>
    <p:sldId id="262" r:id="rId9"/>
    <p:sldId id="269" r:id="rId10"/>
    <p:sldId id="263" r:id="rId11"/>
    <p:sldId id="264" r:id="rId12"/>
    <p:sldId id="265" r:id="rId13"/>
    <p:sldId id="266" r:id="rId14"/>
    <p:sldId id="267" r:id="rId15"/>
    <p:sldId id="270" r:id="rId16"/>
    <p:sldId id="271" r:id="rId17"/>
    <p:sldId id="272" r:id="rId18"/>
    <p:sldId id="273" r:id="rId19"/>
    <p:sldId id="274" r:id="rId20"/>
    <p:sldId id="275"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A4F76B4-792D-413F-B623-7FBC22A1E1FD}" v="80" dt="2023-09-11T10:25:19.556"/>
    <p1510:client id="{8A8A8485-25D2-4CCD-B8D3-C14B3ECD4837}" v="3398" dt="2023-09-11T10:12:46.155"/>
    <p1510:client id="{A02C18DC-5E12-41AD-A468-57BA53497DDE}" v="225" dt="2023-09-12T05:23:48.24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2" autoAdjust="0"/>
    <p:restoredTop sz="94660"/>
  </p:normalViewPr>
  <p:slideViewPr>
    <p:cSldViewPr snapToGrid="0">
      <p:cViewPr varScale="1">
        <p:scale>
          <a:sx n="85" d="100"/>
          <a:sy n="85" d="100"/>
        </p:scale>
        <p:origin x="365"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5/10/relationships/revisionInfo" Target="revisionInfo.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dirty="0"/>
              <a:t>Click to edit Master title style</a:t>
            </a:r>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B61BEF0D-F0BB-DE4B-95CE-6DB70DBA9567}" type="datetimeFigureOut">
              <a:rPr lang="en-US" dirty="0"/>
              <a:pPr/>
              <a:t>9/12/2023</a:t>
            </a:fld>
            <a:endParaRPr lang="en-US" dirty="0"/>
          </a:p>
        </p:txBody>
      </p:sp>
      <p:sp>
        <p:nvSpPr>
          <p:cNvPr id="5" name="Footer Placeholder 4"/>
          <p:cNvSpPr>
            <a:spLocks noGrp="1"/>
          </p:cNvSpPr>
          <p:nvPr>
            <p:ph type="ftr" sz="quarter" idx="11"/>
          </p:nvPr>
        </p:nvSpPr>
        <p:spPr>
          <a:xfrm>
            <a:off x="5332412" y="5883275"/>
            <a:ext cx="4324044" cy="365125"/>
          </a:xfrm>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7541984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dirty="0"/>
              <a:t>Click to edit Master title style</a:t>
            </a:r>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9/12/2023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449775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dirty="0"/>
              <a:t>Click to edit Master title style</a:t>
            </a:r>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9/12/2023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38169466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dirty="0"/>
              <a:t>Click to edit Master title style</a:t>
            </a:r>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Click to 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9/12/2023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86349040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dirty="0"/>
              <a:t>Click to edit Master title style</a:t>
            </a:r>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9/12/2023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444202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dirty="0"/>
              <a:t>Click to edit Master title style</a:t>
            </a:r>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dirty="0"/>
              <a:t>Click to 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9/12/2023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15814224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dirty="0"/>
              <a:t>Click to edit Master title style</a:t>
            </a:r>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dirty="0"/>
              <a:t>Click to 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9/12/2023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48972780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dirty="0"/>
              <a:t>Click to edit Master title style</a:t>
            </a:r>
          </a:p>
        </p:txBody>
      </p:sp>
      <p:sp>
        <p:nvSpPr>
          <p:cNvPr id="3" name="Vertical Text Placeholder 2"/>
          <p:cNvSpPr>
            <a:spLocks noGrp="1"/>
          </p:cNvSpPr>
          <p:nvPr>
            <p:ph type="body" orient="vert" idx="1"/>
          </p:nvPr>
        </p:nvSpPr>
        <p:spPr/>
        <p:txBody>
          <a:bodyPr vert="eaVert" ancho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9/12/2023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43404173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dirty="0"/>
              <a:t>Click to edit Master title style</a:t>
            </a:r>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9/12/2023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818744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nchor="ct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9/12/2023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951856" y="5867131"/>
            <a:ext cx="551167" cy="365125"/>
          </a:xfrm>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0013077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dirty="0"/>
              <a:t>Click to edit Master title style</a:t>
            </a:r>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9/12/2023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7384860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n-US" dirty="0"/>
              <a:t>Click to edit Master title style</a:t>
            </a:r>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B61BEF0D-F0BB-DE4B-95CE-6DB70DBA9567}" type="datetimeFigureOut">
              <a:rPr lang="en-US" dirty="0"/>
              <a:pPr/>
              <a:t>9/12/2023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8320307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a:t>Click to edit Master title style</a:t>
            </a:r>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B61BEF0D-F0BB-DE4B-95CE-6DB70DBA9567}" type="datetimeFigureOut">
              <a:rPr lang="en-US" dirty="0"/>
              <a:pPr/>
              <a:t>9/12/2023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4215208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B61BEF0D-F0BB-DE4B-95CE-6DB70DBA9567}" type="datetimeFigureOut">
              <a:rPr lang="en-US" dirty="0"/>
              <a:pPr/>
              <a:t>9/12/2023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41758327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9/12/2023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2040961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dirty="0"/>
              <a:t>Click to edit Master title style</a:t>
            </a:r>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9/12/2023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8232158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dirty="0"/>
              <a:t>Click to edit Master title style</a:t>
            </a:r>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9/12/2023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3478402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9/12/2023</a:t>
            </a:fld>
            <a:endParaRPr lang="en-US" dirty="0"/>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dirty="0"/>
          </a:p>
        </p:txBody>
      </p:sp>
    </p:spTree>
    <p:extLst>
      <p:ext uri="{BB962C8B-B14F-4D97-AF65-F5344CB8AC3E}">
        <p14:creationId xmlns:p14="http://schemas.microsoft.com/office/powerpoint/2010/main" val="3046354714"/>
      </p:ext>
    </p:extLst>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 id="2147483726" r:id="rId12"/>
    <p:sldLayoutId id="2147483727" r:id="rId13"/>
    <p:sldLayoutId id="2147483728" r:id="rId14"/>
    <p:sldLayoutId id="2147483729" r:id="rId15"/>
    <p:sldLayoutId id="2147483730" r:id="rId16"/>
    <p:sldLayoutId id="2147483731" r:id="rId17"/>
  </p:sldLayoutIdLst>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15.jpeg"/><Relationship Id="rId5" Type="http://schemas.openxmlformats.org/officeDocument/2006/relationships/image" Target="../media/image14.jpeg"/><Relationship Id="rId4" Type="http://schemas.openxmlformats.org/officeDocument/2006/relationships/image" Target="../media/image13.jpeg"/></Relationships>
</file>

<file path=ppt/slides/_rels/slide1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7.jpeg"/></Relationships>
</file>

<file path=ppt/slides/_rels/slide1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A8ACD999-13D5-4625-8971-08C2DE0186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shovel pouring cement into a concrete container&#10;&#10;Description automatically generated">
            <a:extLst>
              <a:ext uri="{FF2B5EF4-FFF2-40B4-BE49-F238E27FC236}">
                <a16:creationId xmlns:a16="http://schemas.microsoft.com/office/drawing/2014/main" id="{CA1530EB-8BB6-6BD3-9526-AEA4197FFD49}"/>
              </a:ext>
            </a:extLst>
          </p:cNvPr>
          <p:cNvPicPr>
            <a:picLocks noChangeAspect="1"/>
          </p:cNvPicPr>
          <p:nvPr/>
        </p:nvPicPr>
        <p:blipFill rotWithShape="1">
          <a:blip r:embed="rId3"/>
          <a:srcRect l="18651" r="6925" b="-1"/>
          <a:stretch/>
        </p:blipFill>
        <p:spPr>
          <a:xfrm>
            <a:off x="4702543" y="11216"/>
            <a:ext cx="7646340" cy="6857990"/>
          </a:xfrm>
          <a:custGeom>
            <a:avLst/>
            <a:gdLst/>
            <a:ahLst/>
            <a:cxnLst/>
            <a:rect l="l" t="t" r="r" b="b"/>
            <a:pathLst>
              <a:path w="7646340" h="6858000">
                <a:moveTo>
                  <a:pt x="635077" y="0"/>
                </a:moveTo>
                <a:lnTo>
                  <a:pt x="7646340" y="0"/>
                </a:lnTo>
                <a:lnTo>
                  <a:pt x="7646340" y="6858000"/>
                </a:lnTo>
                <a:lnTo>
                  <a:pt x="1925271" y="6858000"/>
                </a:lnTo>
                <a:lnTo>
                  <a:pt x="2445" y="2512588"/>
                </a:lnTo>
                <a:lnTo>
                  <a:pt x="0" y="2513671"/>
                </a:lnTo>
                <a:close/>
              </a:path>
            </a:pathLst>
          </a:custGeom>
        </p:spPr>
      </p:pic>
      <p:sp>
        <p:nvSpPr>
          <p:cNvPr id="13" name="Freeform 8">
            <a:extLst>
              <a:ext uri="{FF2B5EF4-FFF2-40B4-BE49-F238E27FC236}">
                <a16:creationId xmlns:a16="http://schemas.microsoft.com/office/drawing/2014/main" id="{B512E719-5663-49B6-B093-E662B417EB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6933" y="-16933"/>
            <a:ext cx="7340600" cy="6883400"/>
          </a:xfrm>
          <a:custGeom>
            <a:avLst/>
            <a:gdLst>
              <a:gd name="connsiteX0" fmla="*/ 5427133 w 7340600"/>
              <a:gd name="connsiteY0" fmla="*/ 8466 h 6883400"/>
              <a:gd name="connsiteX1" fmla="*/ 4783666 w 7340600"/>
              <a:gd name="connsiteY1" fmla="*/ 2573866 h 6883400"/>
              <a:gd name="connsiteX2" fmla="*/ 7340600 w 7340600"/>
              <a:gd name="connsiteY2" fmla="*/ 6874933 h 6883400"/>
              <a:gd name="connsiteX3" fmla="*/ 0 w 7340600"/>
              <a:gd name="connsiteY3" fmla="*/ 6883400 h 6883400"/>
              <a:gd name="connsiteX4" fmla="*/ 8466 w 7340600"/>
              <a:gd name="connsiteY4" fmla="*/ 0 h 6883400"/>
              <a:gd name="connsiteX5" fmla="*/ 5427133 w 7340600"/>
              <a:gd name="connsiteY5" fmla="*/ 8466 h 688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40600" h="6883400">
                <a:moveTo>
                  <a:pt x="5427133" y="8466"/>
                </a:moveTo>
                <a:lnTo>
                  <a:pt x="4783666" y="2573866"/>
                </a:lnTo>
                <a:lnTo>
                  <a:pt x="7340600" y="6874933"/>
                </a:lnTo>
                <a:lnTo>
                  <a:pt x="0" y="6883400"/>
                </a:lnTo>
                <a:lnTo>
                  <a:pt x="8466" y="0"/>
                </a:lnTo>
                <a:lnTo>
                  <a:pt x="5427133" y="8466"/>
                </a:lnTo>
                <a:close/>
              </a:path>
            </a:pathLst>
          </a:custGeom>
          <a:solidFill>
            <a:schemeClr val="tx1">
              <a:lumMod val="95000"/>
              <a:lumOff val="5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237565" y="-887257"/>
            <a:ext cx="4712883" cy="3385670"/>
          </a:xfrm>
          <a:effectLst/>
        </p:spPr>
        <p:txBody>
          <a:bodyPr anchor="b">
            <a:normAutofit/>
          </a:bodyPr>
          <a:lstStyle/>
          <a:p>
            <a:pPr algn="l">
              <a:lnSpc>
                <a:spcPct val="90000"/>
              </a:lnSpc>
            </a:pPr>
            <a:r>
              <a:rPr lang="en-US" sz="3800" dirty="0">
                <a:solidFill>
                  <a:schemeClr val="bg1"/>
                </a:solidFill>
                <a:cs typeface="Calibri Light"/>
              </a:rPr>
              <a:t> </a:t>
            </a:r>
            <a:br>
              <a:rPr lang="en-US" sz="3800" dirty="0">
                <a:solidFill>
                  <a:schemeClr val="bg1"/>
                </a:solidFill>
                <a:cs typeface="Calibri Light"/>
              </a:rPr>
            </a:br>
            <a:r>
              <a:rPr lang="en-US" sz="4400" dirty="0">
                <a:solidFill>
                  <a:schemeClr val="bg1"/>
                </a:solidFill>
                <a:latin typeface="Times New Roman" panose="02020603050405020304" pitchFamily="18" charset="0"/>
                <a:cs typeface="Times New Roman" panose="02020603050405020304" pitchFamily="18" charset="0"/>
              </a:rPr>
              <a:t>APPLICATION OF NANOPARTICLE IN CEMENTING OPERATIONS </a:t>
            </a:r>
          </a:p>
        </p:txBody>
      </p:sp>
      <p:sp>
        <p:nvSpPr>
          <p:cNvPr id="3" name="Subtitle 2"/>
          <p:cNvSpPr>
            <a:spLocks noGrp="1"/>
          </p:cNvSpPr>
          <p:nvPr>
            <p:ph type="subTitle" idx="1"/>
          </p:nvPr>
        </p:nvSpPr>
        <p:spPr>
          <a:xfrm>
            <a:off x="-45910" y="3496874"/>
            <a:ext cx="7603997" cy="2751915"/>
          </a:xfrm>
        </p:spPr>
        <p:txBody>
          <a:bodyPr vert="horz" lIns="91440" tIns="45720" rIns="91440" bIns="45720" rtlCol="0" anchor="t">
            <a:noAutofit/>
          </a:bodyPr>
          <a:lstStyle/>
          <a:p>
            <a:pPr algn="l">
              <a:lnSpc>
                <a:spcPct val="90000"/>
              </a:lnSpc>
            </a:pPr>
            <a:r>
              <a:rPr lang="en-US" sz="1800" dirty="0">
                <a:solidFill>
                  <a:schemeClr val="bg1"/>
                </a:solidFill>
                <a:latin typeface="Times New Roman" panose="02020603050405020304" pitchFamily="18" charset="0"/>
                <a:cs typeface="Times New Roman" panose="02020603050405020304" pitchFamily="18" charset="0"/>
              </a:rPr>
              <a:t>NAME- RITAM BISHNOI (20PE3034)</a:t>
            </a:r>
          </a:p>
          <a:p>
            <a:pPr algn="l">
              <a:lnSpc>
                <a:spcPct val="90000"/>
              </a:lnSpc>
            </a:pPr>
            <a:r>
              <a:rPr lang="en-US" sz="1800" dirty="0">
                <a:solidFill>
                  <a:schemeClr val="bg1"/>
                </a:solidFill>
                <a:latin typeface="Times New Roman" panose="02020603050405020304" pitchFamily="18" charset="0"/>
                <a:cs typeface="Times New Roman" panose="02020603050405020304" pitchFamily="18" charset="0"/>
              </a:rPr>
              <a:t>                UTKRASH SHUKLA (20PE3047)</a:t>
            </a:r>
          </a:p>
          <a:p>
            <a:pPr algn="l">
              <a:lnSpc>
                <a:spcPct val="90000"/>
              </a:lnSpc>
            </a:pPr>
            <a:endParaRPr lang="en-US" sz="1800" dirty="0">
              <a:solidFill>
                <a:schemeClr val="bg1"/>
              </a:solidFill>
              <a:cs typeface="Calibri"/>
            </a:endParaRPr>
          </a:p>
          <a:p>
            <a:pPr algn="l">
              <a:lnSpc>
                <a:spcPct val="90000"/>
              </a:lnSpc>
            </a:pPr>
            <a:r>
              <a:rPr lang="en-US" sz="1800" dirty="0">
                <a:solidFill>
                  <a:schemeClr val="bg1"/>
                </a:solidFill>
                <a:latin typeface="Times New Roman" panose="02020603050405020304" pitchFamily="18" charset="0"/>
                <a:cs typeface="Times New Roman" panose="02020603050405020304" pitchFamily="18" charset="0"/>
              </a:rPr>
              <a:t>MENTOR- Dr. SHIVANJALI SHARMA</a:t>
            </a:r>
            <a:endParaRPr lang="en-US" dirty="0">
              <a:solidFill>
                <a:schemeClr val="bg1"/>
              </a:solidFill>
              <a:latin typeface="Times New Roman" panose="02020603050405020304" pitchFamily="18" charset="0"/>
              <a:cs typeface="Times New Roman" panose="02020603050405020304" pitchFamily="18" charset="0"/>
            </a:endParaRPr>
          </a:p>
          <a:p>
            <a:pPr algn="l">
              <a:lnSpc>
                <a:spcPct val="90000"/>
              </a:lnSpc>
            </a:pPr>
            <a:r>
              <a:rPr lang="en-US" sz="1800" dirty="0">
                <a:solidFill>
                  <a:schemeClr val="bg1"/>
                </a:solidFill>
                <a:latin typeface="Times New Roman" panose="02020603050405020304" pitchFamily="18" charset="0"/>
                <a:cs typeface="Times New Roman" panose="02020603050405020304" pitchFamily="18" charset="0"/>
              </a:rPr>
              <a:t>                      ASSOCIATE PROFESSOR</a:t>
            </a:r>
          </a:p>
          <a:p>
            <a:pPr algn="l">
              <a:lnSpc>
                <a:spcPct val="90000"/>
              </a:lnSpc>
            </a:pPr>
            <a:r>
              <a:rPr lang="en-US" sz="1800" dirty="0">
                <a:solidFill>
                  <a:schemeClr val="bg1"/>
                </a:solidFill>
                <a:latin typeface="Times New Roman" panose="02020603050405020304" pitchFamily="18" charset="0"/>
                <a:cs typeface="Times New Roman" panose="02020603050405020304" pitchFamily="18" charset="0"/>
              </a:rPr>
              <a:t>                      </a:t>
            </a:r>
            <a:r>
              <a:rPr lang="en-US" sz="1200" dirty="0">
                <a:solidFill>
                  <a:schemeClr val="bg1"/>
                </a:solidFill>
                <a:latin typeface="Times New Roman" panose="02020603050405020304" pitchFamily="18" charset="0"/>
                <a:cs typeface="Times New Roman" panose="02020603050405020304" pitchFamily="18" charset="0"/>
              </a:rPr>
              <a:t>DEPARTMENT OF PETROLEUM ENGINEERING AND GEO-ENGINEERING</a:t>
            </a:r>
            <a:endParaRPr lang="en-US" sz="1800" dirty="0">
              <a:solidFill>
                <a:schemeClr val="bg1"/>
              </a:solidFill>
              <a:latin typeface="Times New Roman" panose="02020603050405020304" pitchFamily="18" charset="0"/>
              <a:cs typeface="Times New Roman" panose="02020603050405020304" pitchFamily="18" charset="0"/>
            </a:endParaRPr>
          </a:p>
        </p:txBody>
      </p:sp>
      <p:grpSp>
        <p:nvGrpSpPr>
          <p:cNvPr id="15" name="Group 14">
            <a:extLst>
              <a:ext uri="{FF2B5EF4-FFF2-40B4-BE49-F238E27FC236}">
                <a16:creationId xmlns:a16="http://schemas.microsoft.com/office/drawing/2014/main" id="{5E7D0B7D-36AF-417F-8C99-B1452C7E29D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864100" y="-4763"/>
            <a:ext cx="5014912" cy="6862763"/>
            <a:chOff x="2928938" y="-4763"/>
            <a:chExt cx="5014912" cy="6862763"/>
          </a:xfrm>
        </p:grpSpPr>
        <p:sp>
          <p:nvSpPr>
            <p:cNvPr id="16" name="Freeform 6">
              <a:extLst>
                <a:ext uri="{FF2B5EF4-FFF2-40B4-BE49-F238E27FC236}">
                  <a16:creationId xmlns:a16="http://schemas.microsoft.com/office/drawing/2014/main" id="{2A325524-B5E3-4DB5-AF97-518DE9FFB6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txBody>
            <a:bodyPr/>
            <a:lstStyle/>
            <a:p>
              <a:endParaRPr lang="en-IN"/>
            </a:p>
          </p:txBody>
        </p:sp>
        <p:sp>
          <p:nvSpPr>
            <p:cNvPr id="17" name="Freeform 7">
              <a:extLst>
                <a:ext uri="{FF2B5EF4-FFF2-40B4-BE49-F238E27FC236}">
                  <a16:creationId xmlns:a16="http://schemas.microsoft.com/office/drawing/2014/main" id="{8440E4BE-6F49-4FC4-9838-20C6FD714D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txBody>
            <a:bodyPr/>
            <a:lstStyle/>
            <a:p>
              <a:endParaRPr lang="en-IN"/>
            </a:p>
          </p:txBody>
        </p:sp>
        <p:sp>
          <p:nvSpPr>
            <p:cNvPr id="18" name="Freeform 12">
              <a:extLst>
                <a:ext uri="{FF2B5EF4-FFF2-40B4-BE49-F238E27FC236}">
                  <a16:creationId xmlns:a16="http://schemas.microsoft.com/office/drawing/2014/main" id="{BC3F7C12-102B-499D-AB48-3B4D9E2A64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txBody>
            <a:bodyPr/>
            <a:lstStyle/>
            <a:p>
              <a:endParaRPr lang="en-IN"/>
            </a:p>
          </p:txBody>
        </p:sp>
        <p:sp>
          <p:nvSpPr>
            <p:cNvPr id="19" name="Freeform 13">
              <a:extLst>
                <a:ext uri="{FF2B5EF4-FFF2-40B4-BE49-F238E27FC236}">
                  <a16:creationId xmlns:a16="http://schemas.microsoft.com/office/drawing/2014/main" id="{2EEDF529-A27D-4971-9C72-3919B60124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txBody>
            <a:bodyPr/>
            <a:lstStyle/>
            <a:p>
              <a:endParaRPr lang="en-IN"/>
            </a:p>
          </p:txBody>
        </p:sp>
        <p:sp>
          <p:nvSpPr>
            <p:cNvPr id="20" name="Freeform 14">
              <a:extLst>
                <a:ext uri="{FF2B5EF4-FFF2-40B4-BE49-F238E27FC236}">
                  <a16:creationId xmlns:a16="http://schemas.microsoft.com/office/drawing/2014/main" id="{C7BE6017-3E05-4C1C-9CEB-1CF66F05F5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txBody>
            <a:bodyPr/>
            <a:lstStyle/>
            <a:p>
              <a:endParaRPr lang="en-IN"/>
            </a:p>
          </p:txBody>
        </p:sp>
        <p:sp>
          <p:nvSpPr>
            <p:cNvPr id="21" name="Freeform 15">
              <a:extLst>
                <a:ext uri="{FF2B5EF4-FFF2-40B4-BE49-F238E27FC236}">
                  <a16:creationId xmlns:a16="http://schemas.microsoft.com/office/drawing/2014/main" id="{076C2A2B-9F98-42AE-B069-55D120D7DE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txBody>
            <a:bodyPr/>
            <a:lstStyle/>
            <a:p>
              <a:endParaRPr lang="en-IN"/>
            </a:p>
          </p:txBody>
        </p:sp>
      </p:grpSp>
      <p:pic>
        <p:nvPicPr>
          <p:cNvPr id="8" name="Picture 7" descr="A logo with a drop of oil in the center&#10;&#10;Description automatically generated">
            <a:extLst>
              <a:ext uri="{FF2B5EF4-FFF2-40B4-BE49-F238E27FC236}">
                <a16:creationId xmlns:a16="http://schemas.microsoft.com/office/drawing/2014/main" id="{AEED941A-B8B5-4B13-79D8-479E920C2F59}"/>
              </a:ext>
            </a:extLst>
          </p:cNvPr>
          <p:cNvPicPr>
            <a:picLocks noChangeAspect="1"/>
          </p:cNvPicPr>
          <p:nvPr/>
        </p:nvPicPr>
        <p:blipFill>
          <a:blip r:embed="rId4"/>
          <a:stretch>
            <a:fillRect/>
          </a:stretch>
        </p:blipFill>
        <p:spPr>
          <a:xfrm>
            <a:off x="9626413" y="-14568"/>
            <a:ext cx="2718996" cy="2693224"/>
          </a:xfrm>
          <a:prstGeom prst="rect">
            <a:avLst/>
          </a:prstGeom>
        </p:spPr>
      </p:pic>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F2A3B5-9F0A-EA3C-C331-D0917A5870DB}"/>
              </a:ext>
            </a:extLst>
          </p:cNvPr>
          <p:cNvSpPr>
            <a:spLocks noGrp="1"/>
          </p:cNvSpPr>
          <p:nvPr>
            <p:ph type="title"/>
          </p:nvPr>
        </p:nvSpPr>
        <p:spPr>
          <a:xfrm>
            <a:off x="1484312" y="685800"/>
            <a:ext cx="4611297" cy="1752599"/>
          </a:xfrm>
        </p:spPr>
        <p:txBody>
          <a:bodyPr>
            <a:normAutofit/>
          </a:bodyPr>
          <a:lstStyle/>
          <a:p>
            <a:r>
              <a:rPr lang="en-US" b="1" dirty="0"/>
              <a:t>COMPONENTS OF UCA</a:t>
            </a:r>
          </a:p>
        </p:txBody>
      </p:sp>
      <p:sp>
        <p:nvSpPr>
          <p:cNvPr id="3" name="Content Placeholder 2">
            <a:extLst>
              <a:ext uri="{FF2B5EF4-FFF2-40B4-BE49-F238E27FC236}">
                <a16:creationId xmlns:a16="http://schemas.microsoft.com/office/drawing/2014/main" id="{83FDAB9B-1C9A-A0C9-F136-1ECF1D33A391}"/>
              </a:ext>
            </a:extLst>
          </p:cNvPr>
          <p:cNvSpPr>
            <a:spLocks noGrp="1"/>
          </p:cNvSpPr>
          <p:nvPr>
            <p:ph idx="1"/>
          </p:nvPr>
        </p:nvSpPr>
        <p:spPr>
          <a:xfrm>
            <a:off x="1484311" y="2666999"/>
            <a:ext cx="4611297" cy="3124201"/>
          </a:xfrm>
        </p:spPr>
        <p:txBody>
          <a:bodyPr>
            <a:normAutofit/>
          </a:bodyPr>
          <a:lstStyle/>
          <a:p>
            <a:r>
              <a:rPr lang="en-US" dirty="0"/>
              <a:t>UCA Cell</a:t>
            </a:r>
          </a:p>
          <a:p>
            <a:pPr>
              <a:buClr>
                <a:srgbClr val="1287C3"/>
              </a:buClr>
            </a:pPr>
            <a:r>
              <a:rPr lang="en-US"/>
              <a:t>UCA Monitor</a:t>
            </a:r>
          </a:p>
          <a:p>
            <a:pPr>
              <a:buClr>
                <a:srgbClr val="1287C3"/>
              </a:buClr>
            </a:pPr>
            <a:r>
              <a:rPr lang="en-US"/>
              <a:t>Water Tank</a:t>
            </a:r>
          </a:p>
          <a:p>
            <a:pPr>
              <a:buClr>
                <a:srgbClr val="1287C3"/>
              </a:buClr>
            </a:pPr>
            <a:r>
              <a:rPr lang="en-US"/>
              <a:t>Gas Cylinder</a:t>
            </a:r>
          </a:p>
          <a:p>
            <a:pPr>
              <a:buClr>
                <a:srgbClr val="1287C3"/>
              </a:buClr>
            </a:pPr>
            <a:r>
              <a:rPr lang="en-US" dirty="0"/>
              <a:t>UCA Tool Kit</a:t>
            </a:r>
          </a:p>
        </p:txBody>
      </p:sp>
      <p:sp>
        <p:nvSpPr>
          <p:cNvPr id="48" name="Rounded Rectangle 6">
            <a:extLst>
              <a:ext uri="{FF2B5EF4-FFF2-40B4-BE49-F238E27FC236}">
                <a16:creationId xmlns:a16="http://schemas.microsoft.com/office/drawing/2014/main" id="{3D65499C-24FB-4049-83A3-EFE23067E6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36146" y="648931"/>
            <a:ext cx="4798884" cy="5231964"/>
          </a:xfrm>
          <a:prstGeom prst="roundRect">
            <a:avLst>
              <a:gd name="adj" fmla="val 4834"/>
            </a:avLst>
          </a:prstGeom>
          <a:solidFill>
            <a:schemeClr val="bg1"/>
          </a:solidFill>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 name="Picture 40" descr="A blue cylinder with gauges on top&#10;&#10;Description automatically generated">
            <a:extLst>
              <a:ext uri="{FF2B5EF4-FFF2-40B4-BE49-F238E27FC236}">
                <a16:creationId xmlns:a16="http://schemas.microsoft.com/office/drawing/2014/main" id="{9B78167A-5D99-46A8-7AAF-F9442238AE7E}"/>
              </a:ext>
            </a:extLst>
          </p:cNvPr>
          <p:cNvPicPr>
            <a:picLocks noChangeAspect="1"/>
          </p:cNvPicPr>
          <p:nvPr/>
        </p:nvPicPr>
        <p:blipFill rotWithShape="1">
          <a:blip r:embed="rId3"/>
          <a:srcRect t="12225" r="-6" b="4892"/>
          <a:stretch/>
        </p:blipFill>
        <p:spPr>
          <a:xfrm>
            <a:off x="7058045" y="1014144"/>
            <a:ext cx="1996610" cy="2206345"/>
          </a:xfrm>
          <a:prstGeom prst="rect">
            <a:avLst/>
          </a:prstGeom>
        </p:spPr>
      </p:pic>
      <p:pic>
        <p:nvPicPr>
          <p:cNvPr id="40" name="Picture 39" descr="A white plastic jug with a blue spigot&#10;&#10;Description automatically generated">
            <a:extLst>
              <a:ext uri="{FF2B5EF4-FFF2-40B4-BE49-F238E27FC236}">
                <a16:creationId xmlns:a16="http://schemas.microsoft.com/office/drawing/2014/main" id="{97CD5A00-9DBC-1C36-DA3B-76F0840126FC}"/>
              </a:ext>
            </a:extLst>
          </p:cNvPr>
          <p:cNvPicPr>
            <a:picLocks noChangeAspect="1"/>
          </p:cNvPicPr>
          <p:nvPr/>
        </p:nvPicPr>
        <p:blipFill rotWithShape="1">
          <a:blip r:embed="rId4"/>
          <a:srcRect t="14634" r="7" b="7"/>
          <a:stretch/>
        </p:blipFill>
        <p:spPr>
          <a:xfrm>
            <a:off x="9218381" y="1011764"/>
            <a:ext cx="1996610" cy="2206345"/>
          </a:xfrm>
          <a:prstGeom prst="rect">
            <a:avLst/>
          </a:prstGeom>
        </p:spPr>
      </p:pic>
      <p:pic>
        <p:nvPicPr>
          <p:cNvPr id="38" name="Picture 37" descr="A tool box with tools in it&#10;&#10;Description automatically generated">
            <a:extLst>
              <a:ext uri="{FF2B5EF4-FFF2-40B4-BE49-F238E27FC236}">
                <a16:creationId xmlns:a16="http://schemas.microsoft.com/office/drawing/2014/main" id="{2CC8C308-91C9-BFC4-2E6F-4100CF97AA5B}"/>
              </a:ext>
            </a:extLst>
          </p:cNvPr>
          <p:cNvPicPr>
            <a:picLocks noChangeAspect="1"/>
          </p:cNvPicPr>
          <p:nvPr/>
        </p:nvPicPr>
        <p:blipFill rotWithShape="1">
          <a:blip r:embed="rId5"/>
          <a:srcRect r="1" b="33411"/>
          <a:stretch/>
        </p:blipFill>
        <p:spPr>
          <a:xfrm rot="16200000">
            <a:off x="6958201" y="3462020"/>
            <a:ext cx="2196298" cy="1996610"/>
          </a:xfrm>
          <a:prstGeom prst="rect">
            <a:avLst/>
          </a:prstGeom>
        </p:spPr>
      </p:pic>
      <p:pic>
        <p:nvPicPr>
          <p:cNvPr id="39" name="Picture 38" descr="A metal can with two handles&#10;&#10;Description automatically generated">
            <a:extLst>
              <a:ext uri="{FF2B5EF4-FFF2-40B4-BE49-F238E27FC236}">
                <a16:creationId xmlns:a16="http://schemas.microsoft.com/office/drawing/2014/main" id="{4B6D0329-23C6-BAD8-905F-95BB81E3D5BF}"/>
              </a:ext>
            </a:extLst>
          </p:cNvPr>
          <p:cNvPicPr>
            <a:picLocks noChangeAspect="1"/>
          </p:cNvPicPr>
          <p:nvPr/>
        </p:nvPicPr>
        <p:blipFill rotWithShape="1">
          <a:blip r:embed="rId6"/>
          <a:srcRect r="-1" b="24098"/>
          <a:stretch/>
        </p:blipFill>
        <p:spPr>
          <a:xfrm>
            <a:off x="9218381" y="3362176"/>
            <a:ext cx="1996610" cy="2196298"/>
          </a:xfrm>
          <a:prstGeom prst="rect">
            <a:avLst/>
          </a:prstGeom>
        </p:spPr>
      </p:pic>
    </p:spTree>
    <p:extLst>
      <p:ext uri="{BB962C8B-B14F-4D97-AF65-F5344CB8AC3E}">
        <p14:creationId xmlns:p14="http://schemas.microsoft.com/office/powerpoint/2010/main" val="32890840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0C7D95-37C6-8245-2E30-100C58DEBAF4}"/>
              </a:ext>
            </a:extLst>
          </p:cNvPr>
          <p:cNvSpPr>
            <a:spLocks noGrp="1"/>
          </p:cNvSpPr>
          <p:nvPr>
            <p:ph type="title"/>
          </p:nvPr>
        </p:nvSpPr>
        <p:spPr>
          <a:xfrm>
            <a:off x="1484312" y="685800"/>
            <a:ext cx="6196013" cy="1752599"/>
          </a:xfrm>
        </p:spPr>
        <p:txBody>
          <a:bodyPr>
            <a:normAutofit/>
          </a:bodyPr>
          <a:lstStyle/>
          <a:p>
            <a:r>
              <a:rPr lang="en-US" b="1" dirty="0"/>
              <a:t>STEPS TO OPERATE UCA </a:t>
            </a:r>
          </a:p>
        </p:txBody>
      </p:sp>
      <p:sp>
        <p:nvSpPr>
          <p:cNvPr id="3" name="Content Placeholder 2">
            <a:extLst>
              <a:ext uri="{FF2B5EF4-FFF2-40B4-BE49-F238E27FC236}">
                <a16:creationId xmlns:a16="http://schemas.microsoft.com/office/drawing/2014/main" id="{B2B468F9-A3BA-51D6-EC10-1DD97398D072}"/>
              </a:ext>
            </a:extLst>
          </p:cNvPr>
          <p:cNvSpPr>
            <a:spLocks noGrp="1"/>
          </p:cNvSpPr>
          <p:nvPr>
            <p:ph idx="1"/>
          </p:nvPr>
        </p:nvSpPr>
        <p:spPr>
          <a:xfrm>
            <a:off x="1484311" y="2666999"/>
            <a:ext cx="5747778" cy="3124201"/>
          </a:xfrm>
        </p:spPr>
        <p:txBody>
          <a:bodyPr>
            <a:normAutofit lnSpcReduction="10000"/>
          </a:bodyPr>
          <a:lstStyle/>
          <a:p>
            <a:r>
              <a:rPr lang="en-US" sz="2200" dirty="0"/>
              <a:t>First we had to apply the grease in the threads of UCA cell to maintain lubricity and to prevent threads from being stuck together as we are using cement slurry.</a:t>
            </a:r>
          </a:p>
          <a:p>
            <a:pPr>
              <a:buClr>
                <a:srgbClr val="1287C3"/>
              </a:buClr>
            </a:pPr>
            <a:r>
              <a:rPr lang="en-US" sz="2200" dirty="0"/>
              <a:t>Then we fasten the lower part of UCA cell and then pour the cement slurry in the cell </a:t>
            </a:r>
            <a:r>
              <a:rPr lang="en-US" sz="2200" dirty="0" err="1"/>
              <a:t>upto</a:t>
            </a:r>
            <a:r>
              <a:rPr lang="en-US" sz="2200" dirty="0"/>
              <a:t> a certain level of a tool called key and then we fill the remaining cell with water and then fastening the top of UCA cell.</a:t>
            </a:r>
          </a:p>
        </p:txBody>
      </p:sp>
      <p:pic>
        <p:nvPicPr>
          <p:cNvPr id="4" name="Picture 3" descr="A hand holding a black sign&#10;&#10;Description automatically generated">
            <a:extLst>
              <a:ext uri="{FF2B5EF4-FFF2-40B4-BE49-F238E27FC236}">
                <a16:creationId xmlns:a16="http://schemas.microsoft.com/office/drawing/2014/main" id="{078955BF-1A5F-22AD-7E19-880324C3FD6B}"/>
              </a:ext>
            </a:extLst>
          </p:cNvPr>
          <p:cNvPicPr>
            <a:picLocks noChangeAspect="1"/>
          </p:cNvPicPr>
          <p:nvPr/>
        </p:nvPicPr>
        <p:blipFill>
          <a:blip r:embed="rId3"/>
          <a:stretch>
            <a:fillRect/>
          </a:stretch>
        </p:blipFill>
        <p:spPr>
          <a:xfrm>
            <a:off x="7882056" y="477197"/>
            <a:ext cx="3056529" cy="2688131"/>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pic>
      <p:pic>
        <p:nvPicPr>
          <p:cNvPr id="5" name="Picture 4" descr="A metal object on a table&#10;&#10;Description automatically generated">
            <a:extLst>
              <a:ext uri="{FF2B5EF4-FFF2-40B4-BE49-F238E27FC236}">
                <a16:creationId xmlns:a16="http://schemas.microsoft.com/office/drawing/2014/main" id="{7F74355D-A321-3E2E-8F28-CD611673D287}"/>
              </a:ext>
            </a:extLst>
          </p:cNvPr>
          <p:cNvPicPr>
            <a:picLocks noChangeAspect="1"/>
          </p:cNvPicPr>
          <p:nvPr/>
        </p:nvPicPr>
        <p:blipFill>
          <a:blip r:embed="rId4"/>
          <a:stretch>
            <a:fillRect/>
          </a:stretch>
        </p:blipFill>
        <p:spPr>
          <a:xfrm>
            <a:off x="7887513" y="3423522"/>
            <a:ext cx="3056822" cy="2681489"/>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28352662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pic>
        <p:nvPicPr>
          <p:cNvPr id="4" name="Picture 3" descr="A machine with a screen on it&#10;&#10;Description automatically generated">
            <a:extLst>
              <a:ext uri="{FF2B5EF4-FFF2-40B4-BE49-F238E27FC236}">
                <a16:creationId xmlns:a16="http://schemas.microsoft.com/office/drawing/2014/main" id="{119E77E7-BAA1-03C9-A6B0-DDC9F6EC2035}"/>
              </a:ext>
            </a:extLst>
          </p:cNvPr>
          <p:cNvPicPr>
            <a:picLocks noChangeAspect="1"/>
          </p:cNvPicPr>
          <p:nvPr/>
        </p:nvPicPr>
        <p:blipFill rotWithShape="1">
          <a:blip r:embed="rId3"/>
          <a:srcRect l="353" r="9012" b="4"/>
          <a:stretch/>
        </p:blipFill>
        <p:spPr>
          <a:xfrm>
            <a:off x="1663432" y="621287"/>
            <a:ext cx="3606693" cy="5101718"/>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pic>
      <p:sp>
        <p:nvSpPr>
          <p:cNvPr id="3" name="Content Placeholder 2">
            <a:extLst>
              <a:ext uri="{FF2B5EF4-FFF2-40B4-BE49-F238E27FC236}">
                <a16:creationId xmlns:a16="http://schemas.microsoft.com/office/drawing/2014/main" id="{22908DE4-F4A2-FF6E-763E-4ACCD567B480}"/>
              </a:ext>
            </a:extLst>
          </p:cNvPr>
          <p:cNvSpPr>
            <a:spLocks noGrp="1"/>
          </p:cNvSpPr>
          <p:nvPr>
            <p:ph idx="1"/>
          </p:nvPr>
        </p:nvSpPr>
        <p:spPr>
          <a:xfrm>
            <a:off x="5424447" y="1986927"/>
            <a:ext cx="6481987" cy="3793067"/>
          </a:xfrm>
        </p:spPr>
        <p:txBody>
          <a:bodyPr>
            <a:normAutofit/>
          </a:bodyPr>
          <a:lstStyle/>
          <a:p>
            <a:pPr>
              <a:lnSpc>
                <a:spcPct val="90000"/>
              </a:lnSpc>
            </a:pPr>
            <a:r>
              <a:rPr lang="en-US" dirty="0"/>
              <a:t>Then we need to make some connections to connect the top transducer, thermocouple and a U- shaped component to connect the cell with pressurized gas cylinder.</a:t>
            </a:r>
          </a:p>
          <a:p>
            <a:pPr>
              <a:lnSpc>
                <a:spcPct val="90000"/>
              </a:lnSpc>
              <a:buClr>
                <a:srgbClr val="1287C3"/>
              </a:buClr>
            </a:pPr>
            <a:r>
              <a:rPr lang="en-US" dirty="0"/>
              <a:t>Later we need to open the gas cylinder valve for pressure to be applied on UCA Cell. </a:t>
            </a:r>
          </a:p>
          <a:p>
            <a:pPr>
              <a:lnSpc>
                <a:spcPct val="90000"/>
              </a:lnSpc>
              <a:buClr>
                <a:srgbClr val="1287C3"/>
              </a:buClr>
            </a:pPr>
            <a:r>
              <a:rPr lang="en-US" dirty="0"/>
              <a:t>Then the most difficult task to perform in UCA was the setting of pressure regulator and air to pump knob. We had to set the pressure such that the pressure fluctuation range is minimal.</a:t>
            </a:r>
          </a:p>
          <a:p>
            <a:pPr>
              <a:lnSpc>
                <a:spcPct val="90000"/>
              </a:lnSpc>
              <a:buClr>
                <a:srgbClr val="1287C3"/>
              </a:buClr>
            </a:pPr>
            <a:endParaRPr lang="en-US" dirty="0"/>
          </a:p>
        </p:txBody>
      </p:sp>
      <p:sp>
        <p:nvSpPr>
          <p:cNvPr id="2" name="Title 1">
            <a:extLst>
              <a:ext uri="{FF2B5EF4-FFF2-40B4-BE49-F238E27FC236}">
                <a16:creationId xmlns:a16="http://schemas.microsoft.com/office/drawing/2014/main" id="{F8DA9634-FC96-95F0-F8B4-CFCA869C269E}"/>
              </a:ext>
            </a:extLst>
          </p:cNvPr>
          <p:cNvSpPr>
            <a:spLocks noGrp="1"/>
          </p:cNvSpPr>
          <p:nvPr>
            <p:ph type="title"/>
          </p:nvPr>
        </p:nvSpPr>
        <p:spPr>
          <a:xfrm>
            <a:off x="1663605" y="-535642"/>
            <a:ext cx="10018713" cy="419100"/>
          </a:xfrm>
        </p:spPr>
        <p:txBody>
          <a:bodyPr>
            <a:normAutofit fontScale="90000"/>
          </a:bodyPr>
          <a:lstStyle/>
          <a:p>
            <a:endParaRPr lang="en-US"/>
          </a:p>
        </p:txBody>
      </p:sp>
    </p:spTree>
    <p:extLst>
      <p:ext uri="{BB962C8B-B14F-4D97-AF65-F5344CB8AC3E}">
        <p14:creationId xmlns:p14="http://schemas.microsoft.com/office/powerpoint/2010/main" val="32590969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grpSp>
        <p:nvGrpSpPr>
          <p:cNvPr id="32" name="Group 31">
            <a:extLst>
              <a:ext uri="{FF2B5EF4-FFF2-40B4-BE49-F238E27FC236}">
                <a16:creationId xmlns:a16="http://schemas.microsoft.com/office/drawing/2014/main" id="{DF8D5C46-63E5-40C5-A208-4B2189FA103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0812" y="0"/>
            <a:ext cx="2436813" cy="6858001"/>
            <a:chOff x="1320800" y="0"/>
            <a:chExt cx="2436813" cy="6858001"/>
          </a:xfrm>
        </p:grpSpPr>
        <p:sp>
          <p:nvSpPr>
            <p:cNvPr id="23" name="Freeform 6">
              <a:extLst>
                <a:ext uri="{FF2B5EF4-FFF2-40B4-BE49-F238E27FC236}">
                  <a16:creationId xmlns:a16="http://schemas.microsoft.com/office/drawing/2014/main" id="{4A42B4ED-376E-46C3-8BB2-EAFC660D11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txBody>
            <a:bodyPr/>
            <a:lstStyle/>
            <a:p>
              <a:endParaRPr lang="en-IN"/>
            </a:p>
          </p:txBody>
        </p:sp>
        <p:sp>
          <p:nvSpPr>
            <p:cNvPr id="24" name="Freeform 7">
              <a:extLst>
                <a:ext uri="{FF2B5EF4-FFF2-40B4-BE49-F238E27FC236}">
                  <a16:creationId xmlns:a16="http://schemas.microsoft.com/office/drawing/2014/main" id="{94E0795D-42C3-4DFD-AEB0-286A1CF143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txBody>
            <a:bodyPr/>
            <a:lstStyle/>
            <a:p>
              <a:endParaRPr lang="en-IN"/>
            </a:p>
          </p:txBody>
        </p:sp>
        <p:sp>
          <p:nvSpPr>
            <p:cNvPr id="25" name="Freeform 8">
              <a:extLst>
                <a:ext uri="{FF2B5EF4-FFF2-40B4-BE49-F238E27FC236}">
                  <a16:creationId xmlns:a16="http://schemas.microsoft.com/office/drawing/2014/main" id="{A2ACED1B-99D0-4C14-B63B-963889DCDB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txBody>
            <a:bodyPr/>
            <a:lstStyle/>
            <a:p>
              <a:endParaRPr lang="en-IN"/>
            </a:p>
          </p:txBody>
        </p:sp>
        <p:sp>
          <p:nvSpPr>
            <p:cNvPr id="26" name="Freeform 9">
              <a:extLst>
                <a:ext uri="{FF2B5EF4-FFF2-40B4-BE49-F238E27FC236}">
                  <a16:creationId xmlns:a16="http://schemas.microsoft.com/office/drawing/2014/main" id="{5C5D324F-33A3-4C66-BFE5-1742CA4E59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txBody>
            <a:bodyPr/>
            <a:lstStyle/>
            <a:p>
              <a:endParaRPr lang="en-IN"/>
            </a:p>
          </p:txBody>
        </p:sp>
        <p:sp>
          <p:nvSpPr>
            <p:cNvPr id="27" name="Freeform 10">
              <a:extLst>
                <a:ext uri="{FF2B5EF4-FFF2-40B4-BE49-F238E27FC236}">
                  <a16:creationId xmlns:a16="http://schemas.microsoft.com/office/drawing/2014/main" id="{EC572FC8-A465-4BA3-BA4D-2EC538C042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txBody>
            <a:bodyPr/>
            <a:lstStyle/>
            <a:p>
              <a:endParaRPr lang="en-IN"/>
            </a:p>
          </p:txBody>
        </p:sp>
        <p:sp>
          <p:nvSpPr>
            <p:cNvPr id="28" name="Freeform 11">
              <a:extLst>
                <a:ext uri="{FF2B5EF4-FFF2-40B4-BE49-F238E27FC236}">
                  <a16:creationId xmlns:a16="http://schemas.microsoft.com/office/drawing/2014/main" id="{66CC2B15-8E3B-4CFF-99E4-5B4E4D8CF9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txBody>
            <a:bodyPr/>
            <a:lstStyle/>
            <a:p>
              <a:endParaRPr lang="en-IN"/>
            </a:p>
          </p:txBody>
        </p:sp>
      </p:grpSp>
      <p:sp>
        <p:nvSpPr>
          <p:cNvPr id="3" name="Content Placeholder 2">
            <a:extLst>
              <a:ext uri="{FF2B5EF4-FFF2-40B4-BE49-F238E27FC236}">
                <a16:creationId xmlns:a16="http://schemas.microsoft.com/office/drawing/2014/main" id="{9AB6ADF9-93AD-4E3C-142C-AE054FA59879}"/>
              </a:ext>
            </a:extLst>
          </p:cNvPr>
          <p:cNvSpPr>
            <a:spLocks noGrp="1"/>
          </p:cNvSpPr>
          <p:nvPr>
            <p:ph idx="1"/>
          </p:nvPr>
        </p:nvSpPr>
        <p:spPr>
          <a:xfrm>
            <a:off x="1484310" y="1243852"/>
            <a:ext cx="4424605" cy="5533465"/>
          </a:xfrm>
        </p:spPr>
        <p:txBody>
          <a:bodyPr>
            <a:normAutofit/>
          </a:bodyPr>
          <a:lstStyle/>
          <a:p>
            <a:pPr>
              <a:lnSpc>
                <a:spcPct val="90000"/>
              </a:lnSpc>
            </a:pPr>
            <a:r>
              <a:rPr lang="en-US" sz="2200" dirty="0"/>
              <a:t>After doing that we had to set the settings in UCA. We set the ramp time for the temperature to reach 80 degree </a:t>
            </a:r>
            <a:r>
              <a:rPr lang="en-US" sz="2200" dirty="0" err="1"/>
              <a:t>celsius</a:t>
            </a:r>
            <a:r>
              <a:rPr lang="en-US" sz="2200" dirty="0"/>
              <a:t> within 4 hours and a soak time of 20 hours at a pressure of 500 psi.</a:t>
            </a:r>
          </a:p>
          <a:p>
            <a:pPr>
              <a:lnSpc>
                <a:spcPct val="90000"/>
              </a:lnSpc>
              <a:buClr>
                <a:srgbClr val="1287C3"/>
              </a:buClr>
            </a:pPr>
            <a:r>
              <a:rPr lang="en-US" sz="2200" dirty="0"/>
              <a:t>After running the test we had to monitor the test for 4 hours until the temperature reaches 80 degree </a:t>
            </a:r>
            <a:r>
              <a:rPr lang="en-US" sz="2200" dirty="0" err="1"/>
              <a:t>celsius</a:t>
            </a:r>
            <a:r>
              <a:rPr lang="en-US" sz="2200" dirty="0"/>
              <a:t>.</a:t>
            </a:r>
          </a:p>
          <a:p>
            <a:pPr>
              <a:lnSpc>
                <a:spcPct val="90000"/>
              </a:lnSpc>
              <a:buClr>
                <a:srgbClr val="1287C3"/>
              </a:buClr>
            </a:pPr>
            <a:r>
              <a:rPr lang="en-US" sz="2200" dirty="0"/>
              <a:t>The UCA keeps on recording the data of compressive strength, transit time, pressure and temperature with respect to time. </a:t>
            </a:r>
          </a:p>
          <a:p>
            <a:pPr>
              <a:lnSpc>
                <a:spcPct val="90000"/>
              </a:lnSpc>
              <a:buClr>
                <a:srgbClr val="1287C3"/>
              </a:buClr>
            </a:pPr>
            <a:endParaRPr lang="en-US" sz="2000" dirty="0"/>
          </a:p>
          <a:p>
            <a:pPr>
              <a:lnSpc>
                <a:spcPct val="90000"/>
              </a:lnSpc>
              <a:buClr>
                <a:srgbClr val="1287C3"/>
              </a:buClr>
            </a:pPr>
            <a:endParaRPr lang="en-US" sz="1500" dirty="0"/>
          </a:p>
          <a:p>
            <a:pPr>
              <a:lnSpc>
                <a:spcPct val="90000"/>
              </a:lnSpc>
              <a:buClr>
                <a:srgbClr val="1287C3"/>
              </a:buClr>
            </a:pPr>
            <a:endParaRPr lang="en-US" sz="1500" dirty="0"/>
          </a:p>
        </p:txBody>
      </p:sp>
      <p:sp>
        <p:nvSpPr>
          <p:cNvPr id="33" name="Rounded Rectangle 16">
            <a:extLst>
              <a:ext uri="{FF2B5EF4-FFF2-40B4-BE49-F238E27FC236}">
                <a16:creationId xmlns:a16="http://schemas.microsoft.com/office/drawing/2014/main" id="{63A60C88-7443-4827-9241-5019758CB4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648931"/>
            <a:ext cx="5407023" cy="5231964"/>
          </a:xfrm>
          <a:prstGeom prst="roundRect">
            <a:avLst>
              <a:gd name="adj" fmla="val 4834"/>
            </a:avLst>
          </a:prstGeom>
          <a:solidFill>
            <a:schemeClr val="bg1"/>
          </a:solidFill>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screen shot of a computer&#10;&#10;Description automatically generated">
            <a:extLst>
              <a:ext uri="{FF2B5EF4-FFF2-40B4-BE49-F238E27FC236}">
                <a16:creationId xmlns:a16="http://schemas.microsoft.com/office/drawing/2014/main" id="{775E94CB-3EBF-29DB-C180-4B827792AE42}"/>
              </a:ext>
            </a:extLst>
          </p:cNvPr>
          <p:cNvPicPr>
            <a:picLocks noChangeAspect="1"/>
          </p:cNvPicPr>
          <p:nvPr/>
        </p:nvPicPr>
        <p:blipFill>
          <a:blip r:embed="rId3"/>
          <a:stretch>
            <a:fillRect/>
          </a:stretch>
        </p:blipFill>
        <p:spPr>
          <a:xfrm>
            <a:off x="6311143" y="1058441"/>
            <a:ext cx="5013094" cy="4509385"/>
          </a:xfrm>
          <a:prstGeom prst="rect">
            <a:avLst/>
          </a:prstGeom>
        </p:spPr>
      </p:pic>
      <p:sp>
        <p:nvSpPr>
          <p:cNvPr id="2" name="Title 1">
            <a:extLst>
              <a:ext uri="{FF2B5EF4-FFF2-40B4-BE49-F238E27FC236}">
                <a16:creationId xmlns:a16="http://schemas.microsoft.com/office/drawing/2014/main" id="{CC8CF540-1178-C170-6EBD-795004D21ECC}"/>
              </a:ext>
            </a:extLst>
          </p:cNvPr>
          <p:cNvSpPr>
            <a:spLocks noGrp="1"/>
          </p:cNvSpPr>
          <p:nvPr>
            <p:ph type="title"/>
          </p:nvPr>
        </p:nvSpPr>
        <p:spPr>
          <a:xfrm>
            <a:off x="1293811" y="-558053"/>
            <a:ext cx="10018713" cy="475129"/>
          </a:xfrm>
        </p:spPr>
        <p:txBody>
          <a:bodyPr>
            <a:normAutofit fontScale="90000"/>
          </a:bodyPr>
          <a:lstStyle/>
          <a:p>
            <a:endParaRPr lang="en-US"/>
          </a:p>
        </p:txBody>
      </p:sp>
    </p:spTree>
    <p:extLst>
      <p:ext uri="{BB962C8B-B14F-4D97-AF65-F5344CB8AC3E}">
        <p14:creationId xmlns:p14="http://schemas.microsoft.com/office/powerpoint/2010/main" val="2763328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5428F22-76B3-4107-AADE-3F9EC95FD3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5346FBCF-5353-4172-96F5-4B7EB07777C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290265" y="-12875"/>
            <a:ext cx="2604396" cy="6890194"/>
            <a:chOff x="2199787" y="-12875"/>
            <a:chExt cx="2679011" cy="6890194"/>
          </a:xfrm>
        </p:grpSpPr>
        <p:sp useBgFill="1">
          <p:nvSpPr>
            <p:cNvPr id="12" name="Rectangle 19">
              <a:extLst>
                <a:ext uri="{FF2B5EF4-FFF2-40B4-BE49-F238E27FC236}">
                  <a16:creationId xmlns:a16="http://schemas.microsoft.com/office/drawing/2014/main" id="{343F3E6D-808D-43AD-9485-AD0014BEAE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white">
            <a:xfrm>
              <a:off x="2199787" y="-12875"/>
              <a:ext cx="2679011" cy="5301468"/>
            </a:xfrm>
            <a:custGeom>
              <a:avLst/>
              <a:gdLst>
                <a:gd name="connsiteX0" fmla="*/ 0 w 2570017"/>
                <a:gd name="connsiteY0" fmla="*/ 0 h 2554287"/>
                <a:gd name="connsiteX1" fmla="*/ 2570017 w 2570017"/>
                <a:gd name="connsiteY1" fmla="*/ 0 h 2554287"/>
                <a:gd name="connsiteX2" fmla="*/ 2570017 w 2570017"/>
                <a:gd name="connsiteY2" fmla="*/ 2554287 h 2554287"/>
                <a:gd name="connsiteX3" fmla="*/ 0 w 2570017"/>
                <a:gd name="connsiteY3" fmla="*/ 2554287 h 2554287"/>
                <a:gd name="connsiteX4" fmla="*/ 0 w 2570017"/>
                <a:gd name="connsiteY4" fmla="*/ 0 h 2554287"/>
                <a:gd name="connsiteX0" fmla="*/ 904009 w 2570017"/>
                <a:gd name="connsiteY0" fmla="*/ 0 h 2554287"/>
                <a:gd name="connsiteX1" fmla="*/ 2570017 w 2570017"/>
                <a:gd name="connsiteY1" fmla="*/ 0 h 2554287"/>
                <a:gd name="connsiteX2" fmla="*/ 2570017 w 2570017"/>
                <a:gd name="connsiteY2" fmla="*/ 2554287 h 2554287"/>
                <a:gd name="connsiteX3" fmla="*/ 0 w 2570017"/>
                <a:gd name="connsiteY3" fmla="*/ 2554287 h 2554287"/>
                <a:gd name="connsiteX4" fmla="*/ 904009 w 2570017"/>
                <a:gd name="connsiteY4" fmla="*/ 0 h 2554287"/>
                <a:gd name="connsiteX0" fmla="*/ 644236 w 2570017"/>
                <a:gd name="connsiteY0" fmla="*/ 10391 h 2554287"/>
                <a:gd name="connsiteX1" fmla="*/ 2570017 w 2570017"/>
                <a:gd name="connsiteY1" fmla="*/ 0 h 2554287"/>
                <a:gd name="connsiteX2" fmla="*/ 2570017 w 2570017"/>
                <a:gd name="connsiteY2" fmla="*/ 2554287 h 2554287"/>
                <a:gd name="connsiteX3" fmla="*/ 0 w 2570017"/>
                <a:gd name="connsiteY3" fmla="*/ 2554287 h 2554287"/>
                <a:gd name="connsiteX4" fmla="*/ 644236 w 2570017"/>
                <a:gd name="connsiteY4" fmla="*/ 10391 h 2554287"/>
                <a:gd name="connsiteX0" fmla="*/ 633845 w 2570017"/>
                <a:gd name="connsiteY0" fmla="*/ 0 h 2554287"/>
                <a:gd name="connsiteX1" fmla="*/ 2570017 w 2570017"/>
                <a:gd name="connsiteY1" fmla="*/ 0 h 2554287"/>
                <a:gd name="connsiteX2" fmla="*/ 2570017 w 2570017"/>
                <a:gd name="connsiteY2" fmla="*/ 2554287 h 2554287"/>
                <a:gd name="connsiteX3" fmla="*/ 0 w 2570017"/>
                <a:gd name="connsiteY3" fmla="*/ 2554287 h 2554287"/>
                <a:gd name="connsiteX4" fmla="*/ 633845 w 2570017"/>
                <a:gd name="connsiteY4" fmla="*/ 0 h 2554287"/>
                <a:gd name="connsiteX0" fmla="*/ 675409 w 2611581"/>
                <a:gd name="connsiteY0" fmla="*/ 0 h 2554287"/>
                <a:gd name="connsiteX1" fmla="*/ 2611581 w 2611581"/>
                <a:gd name="connsiteY1" fmla="*/ 0 h 2554287"/>
                <a:gd name="connsiteX2" fmla="*/ 2611581 w 2611581"/>
                <a:gd name="connsiteY2" fmla="*/ 2554287 h 2554287"/>
                <a:gd name="connsiteX3" fmla="*/ 0 w 2611581"/>
                <a:gd name="connsiteY3" fmla="*/ 2554287 h 2554287"/>
                <a:gd name="connsiteX4" fmla="*/ 675409 w 2611581"/>
                <a:gd name="connsiteY4" fmla="*/ 0 h 2554287"/>
                <a:gd name="connsiteX0" fmla="*/ 650979 w 2587151"/>
                <a:gd name="connsiteY0" fmla="*/ 0 h 2554287"/>
                <a:gd name="connsiteX1" fmla="*/ 2587151 w 2587151"/>
                <a:gd name="connsiteY1" fmla="*/ 0 h 2554287"/>
                <a:gd name="connsiteX2" fmla="*/ 2587151 w 2587151"/>
                <a:gd name="connsiteY2" fmla="*/ 2554287 h 2554287"/>
                <a:gd name="connsiteX3" fmla="*/ 0 w 2587151"/>
                <a:gd name="connsiteY3" fmla="*/ 2548595 h 2554287"/>
                <a:gd name="connsiteX4" fmla="*/ 650979 w 2587151"/>
                <a:gd name="connsiteY4" fmla="*/ 0 h 2554287"/>
                <a:gd name="connsiteX0" fmla="*/ 730379 w 2587151"/>
                <a:gd name="connsiteY0" fmla="*/ 5692 h 2554287"/>
                <a:gd name="connsiteX1" fmla="*/ 2587151 w 2587151"/>
                <a:gd name="connsiteY1" fmla="*/ 0 h 2554287"/>
                <a:gd name="connsiteX2" fmla="*/ 2587151 w 2587151"/>
                <a:gd name="connsiteY2" fmla="*/ 2554287 h 2554287"/>
                <a:gd name="connsiteX3" fmla="*/ 0 w 2587151"/>
                <a:gd name="connsiteY3" fmla="*/ 2548595 h 2554287"/>
                <a:gd name="connsiteX4" fmla="*/ 730379 w 2587151"/>
                <a:gd name="connsiteY4" fmla="*/ 5692 h 2554287"/>
                <a:gd name="connsiteX0" fmla="*/ 864750 w 2587151"/>
                <a:gd name="connsiteY0" fmla="*/ 2847 h 2554287"/>
                <a:gd name="connsiteX1" fmla="*/ 2587151 w 2587151"/>
                <a:gd name="connsiteY1" fmla="*/ 0 h 2554287"/>
                <a:gd name="connsiteX2" fmla="*/ 2587151 w 2587151"/>
                <a:gd name="connsiteY2" fmla="*/ 2554287 h 2554287"/>
                <a:gd name="connsiteX3" fmla="*/ 0 w 2587151"/>
                <a:gd name="connsiteY3" fmla="*/ 2548595 h 2554287"/>
                <a:gd name="connsiteX4" fmla="*/ 864750 w 2587151"/>
                <a:gd name="connsiteY4" fmla="*/ 2847 h 2554287"/>
                <a:gd name="connsiteX0" fmla="*/ 883073 w 2587151"/>
                <a:gd name="connsiteY0" fmla="*/ 1 h 2554287"/>
                <a:gd name="connsiteX1" fmla="*/ 2587151 w 2587151"/>
                <a:gd name="connsiteY1" fmla="*/ 0 h 2554287"/>
                <a:gd name="connsiteX2" fmla="*/ 2587151 w 2587151"/>
                <a:gd name="connsiteY2" fmla="*/ 2554287 h 2554287"/>
                <a:gd name="connsiteX3" fmla="*/ 0 w 2587151"/>
                <a:gd name="connsiteY3" fmla="*/ 2548595 h 2554287"/>
                <a:gd name="connsiteX4" fmla="*/ 883073 w 2587151"/>
                <a:gd name="connsiteY4" fmla="*/ 1 h 2554287"/>
                <a:gd name="connsiteX0" fmla="*/ 895288 w 2599366"/>
                <a:gd name="connsiteY0" fmla="*/ 1 h 2554287"/>
                <a:gd name="connsiteX1" fmla="*/ 2599366 w 2599366"/>
                <a:gd name="connsiteY1" fmla="*/ 0 h 2554287"/>
                <a:gd name="connsiteX2" fmla="*/ 2599366 w 2599366"/>
                <a:gd name="connsiteY2" fmla="*/ 2554287 h 2554287"/>
                <a:gd name="connsiteX3" fmla="*/ 0 w 2599366"/>
                <a:gd name="connsiteY3" fmla="*/ 2542904 h 2554287"/>
                <a:gd name="connsiteX4" fmla="*/ 895288 w 2599366"/>
                <a:gd name="connsiteY4" fmla="*/ 1 h 2554287"/>
                <a:gd name="connsiteX0" fmla="*/ 895288 w 2599366"/>
                <a:gd name="connsiteY0" fmla="*/ 1 h 2554287"/>
                <a:gd name="connsiteX1" fmla="*/ 2599366 w 2599366"/>
                <a:gd name="connsiteY1" fmla="*/ 0 h 2554287"/>
                <a:gd name="connsiteX2" fmla="*/ 2599366 w 2599366"/>
                <a:gd name="connsiteY2" fmla="*/ 2554287 h 2554287"/>
                <a:gd name="connsiteX3" fmla="*/ 0 w 2599366"/>
                <a:gd name="connsiteY3" fmla="*/ 2542904 h 2554287"/>
                <a:gd name="connsiteX4" fmla="*/ 895288 w 2599366"/>
                <a:gd name="connsiteY4" fmla="*/ 1 h 2554287"/>
                <a:gd name="connsiteX0" fmla="*/ 895288 w 2611581"/>
                <a:gd name="connsiteY0" fmla="*/ 1 h 2565670"/>
                <a:gd name="connsiteX1" fmla="*/ 2599366 w 2611581"/>
                <a:gd name="connsiteY1" fmla="*/ 0 h 2565670"/>
                <a:gd name="connsiteX2" fmla="*/ 2611581 w 2611581"/>
                <a:gd name="connsiteY2" fmla="*/ 2565670 h 2565670"/>
                <a:gd name="connsiteX3" fmla="*/ 0 w 2611581"/>
                <a:gd name="connsiteY3" fmla="*/ 2542904 h 2565670"/>
                <a:gd name="connsiteX4" fmla="*/ 895288 w 2611581"/>
                <a:gd name="connsiteY4" fmla="*/ 1 h 2565670"/>
                <a:gd name="connsiteX0" fmla="*/ 895288 w 2611581"/>
                <a:gd name="connsiteY0" fmla="*/ 1 h 2565670"/>
                <a:gd name="connsiteX1" fmla="*/ 2599366 w 2611581"/>
                <a:gd name="connsiteY1" fmla="*/ 0 h 2565670"/>
                <a:gd name="connsiteX2" fmla="*/ 2611581 w 2611581"/>
                <a:gd name="connsiteY2" fmla="*/ 2565670 h 2565670"/>
                <a:gd name="connsiteX3" fmla="*/ 0 w 2611581"/>
                <a:gd name="connsiteY3" fmla="*/ 2542904 h 2565670"/>
                <a:gd name="connsiteX4" fmla="*/ 895288 w 2611581"/>
                <a:gd name="connsiteY4" fmla="*/ 1 h 2565670"/>
                <a:gd name="connsiteX0" fmla="*/ 895288 w 2611581"/>
                <a:gd name="connsiteY0" fmla="*/ 1 h 2565670"/>
                <a:gd name="connsiteX1" fmla="*/ 2599366 w 2611581"/>
                <a:gd name="connsiteY1" fmla="*/ 0 h 2565670"/>
                <a:gd name="connsiteX2" fmla="*/ 2611581 w 2611581"/>
                <a:gd name="connsiteY2" fmla="*/ 2565670 h 2565670"/>
                <a:gd name="connsiteX3" fmla="*/ 0 w 2611581"/>
                <a:gd name="connsiteY3" fmla="*/ 2545750 h 2565670"/>
                <a:gd name="connsiteX4" fmla="*/ 895288 w 2611581"/>
                <a:gd name="connsiteY4" fmla="*/ 1 h 2565670"/>
                <a:gd name="connsiteX0" fmla="*/ 1544433 w 3260726"/>
                <a:gd name="connsiteY0" fmla="*/ 1 h 2565670"/>
                <a:gd name="connsiteX1" fmla="*/ 3248511 w 3260726"/>
                <a:gd name="connsiteY1" fmla="*/ 0 h 2565670"/>
                <a:gd name="connsiteX2" fmla="*/ 3260726 w 3260726"/>
                <a:gd name="connsiteY2" fmla="*/ 2565670 h 2565670"/>
                <a:gd name="connsiteX3" fmla="*/ 0 w 3260726"/>
                <a:gd name="connsiteY3" fmla="*/ 2521058 h 2565670"/>
                <a:gd name="connsiteX4" fmla="*/ 1544433 w 3260726"/>
                <a:gd name="connsiteY4" fmla="*/ 1 h 2565670"/>
                <a:gd name="connsiteX0" fmla="*/ 921784 w 3260726"/>
                <a:gd name="connsiteY0" fmla="*/ 12347 h 2565670"/>
                <a:gd name="connsiteX1" fmla="*/ 3248511 w 3260726"/>
                <a:gd name="connsiteY1" fmla="*/ 0 h 2565670"/>
                <a:gd name="connsiteX2" fmla="*/ 3260726 w 3260726"/>
                <a:gd name="connsiteY2" fmla="*/ 2565670 h 2565670"/>
                <a:gd name="connsiteX3" fmla="*/ 0 w 3260726"/>
                <a:gd name="connsiteY3" fmla="*/ 2521058 h 2565670"/>
                <a:gd name="connsiteX4" fmla="*/ 921784 w 3260726"/>
                <a:gd name="connsiteY4" fmla="*/ 12347 h 2565670"/>
                <a:gd name="connsiteX0" fmla="*/ 921784 w 3260726"/>
                <a:gd name="connsiteY0" fmla="*/ 12347 h 2565670"/>
                <a:gd name="connsiteX1" fmla="*/ 2321160 w 3260726"/>
                <a:gd name="connsiteY1" fmla="*/ 0 h 2565670"/>
                <a:gd name="connsiteX2" fmla="*/ 3260726 w 3260726"/>
                <a:gd name="connsiteY2" fmla="*/ 2565670 h 2565670"/>
                <a:gd name="connsiteX3" fmla="*/ 0 w 3260726"/>
                <a:gd name="connsiteY3" fmla="*/ 2521058 h 2565670"/>
                <a:gd name="connsiteX4" fmla="*/ 921784 w 3260726"/>
                <a:gd name="connsiteY4" fmla="*/ 12347 h 2565670"/>
                <a:gd name="connsiteX0" fmla="*/ 921784 w 2322228"/>
                <a:gd name="connsiteY0" fmla="*/ 12347 h 2565670"/>
                <a:gd name="connsiteX1" fmla="*/ 2321160 w 2322228"/>
                <a:gd name="connsiteY1" fmla="*/ 0 h 2565670"/>
                <a:gd name="connsiteX2" fmla="*/ 2320129 w 2322228"/>
                <a:gd name="connsiteY2" fmla="*/ 2565670 h 2565670"/>
                <a:gd name="connsiteX3" fmla="*/ 0 w 2322228"/>
                <a:gd name="connsiteY3" fmla="*/ 2521058 h 2565670"/>
                <a:gd name="connsiteX4" fmla="*/ 921784 w 2322228"/>
                <a:gd name="connsiteY4" fmla="*/ 12347 h 2565670"/>
                <a:gd name="connsiteX0" fmla="*/ 921784 w 2322228"/>
                <a:gd name="connsiteY0" fmla="*/ 0 h 2571841"/>
                <a:gd name="connsiteX1" fmla="*/ 2321160 w 2322228"/>
                <a:gd name="connsiteY1" fmla="*/ 6171 h 2571841"/>
                <a:gd name="connsiteX2" fmla="*/ 2320129 w 2322228"/>
                <a:gd name="connsiteY2" fmla="*/ 2571841 h 2571841"/>
                <a:gd name="connsiteX3" fmla="*/ 0 w 2322228"/>
                <a:gd name="connsiteY3" fmla="*/ 2527229 h 2571841"/>
                <a:gd name="connsiteX4" fmla="*/ 921784 w 2322228"/>
                <a:gd name="connsiteY4" fmla="*/ 0 h 2571841"/>
                <a:gd name="connsiteX0" fmla="*/ 921784 w 2611583"/>
                <a:gd name="connsiteY0" fmla="*/ 0 h 2540977"/>
                <a:gd name="connsiteX1" fmla="*/ 2321160 w 2611583"/>
                <a:gd name="connsiteY1" fmla="*/ 6171 h 2540977"/>
                <a:gd name="connsiteX2" fmla="*/ 2611583 w 2611583"/>
                <a:gd name="connsiteY2" fmla="*/ 2540977 h 2540977"/>
                <a:gd name="connsiteX3" fmla="*/ 0 w 2611583"/>
                <a:gd name="connsiteY3" fmla="*/ 2527229 h 2540977"/>
                <a:gd name="connsiteX4" fmla="*/ 921784 w 2611583"/>
                <a:gd name="connsiteY4" fmla="*/ 0 h 2540977"/>
                <a:gd name="connsiteX0" fmla="*/ 921784 w 2611583"/>
                <a:gd name="connsiteY0" fmla="*/ 2 h 2540979"/>
                <a:gd name="connsiteX1" fmla="*/ 2572870 w 2611583"/>
                <a:gd name="connsiteY1" fmla="*/ 0 h 2540979"/>
                <a:gd name="connsiteX2" fmla="*/ 2611583 w 2611583"/>
                <a:gd name="connsiteY2" fmla="*/ 2540979 h 2540979"/>
                <a:gd name="connsiteX3" fmla="*/ 0 w 2611583"/>
                <a:gd name="connsiteY3" fmla="*/ 2527231 h 2540979"/>
                <a:gd name="connsiteX4" fmla="*/ 921784 w 2611583"/>
                <a:gd name="connsiteY4" fmla="*/ 2 h 2540979"/>
                <a:gd name="connsiteX0" fmla="*/ 921784 w 2705467"/>
                <a:gd name="connsiteY0" fmla="*/ 0 h 2540977"/>
                <a:gd name="connsiteX1" fmla="*/ 2705349 w 2705467"/>
                <a:gd name="connsiteY1" fmla="*/ 6171 h 2540977"/>
                <a:gd name="connsiteX2" fmla="*/ 2611583 w 2705467"/>
                <a:gd name="connsiteY2" fmla="*/ 2540977 h 2540977"/>
                <a:gd name="connsiteX3" fmla="*/ 0 w 2705467"/>
                <a:gd name="connsiteY3" fmla="*/ 2527229 h 2540977"/>
                <a:gd name="connsiteX4" fmla="*/ 921784 w 2705467"/>
                <a:gd name="connsiteY4" fmla="*/ 0 h 2540977"/>
                <a:gd name="connsiteX0" fmla="*/ 921784 w 2718702"/>
                <a:gd name="connsiteY0" fmla="*/ 2 h 2540979"/>
                <a:gd name="connsiteX1" fmla="*/ 2718597 w 2718702"/>
                <a:gd name="connsiteY1" fmla="*/ 0 h 2540979"/>
                <a:gd name="connsiteX2" fmla="*/ 2611583 w 2718702"/>
                <a:gd name="connsiteY2" fmla="*/ 2540979 h 2540979"/>
                <a:gd name="connsiteX3" fmla="*/ 0 w 2718702"/>
                <a:gd name="connsiteY3" fmla="*/ 2527231 h 2540979"/>
                <a:gd name="connsiteX4" fmla="*/ 921784 w 2718702"/>
                <a:gd name="connsiteY4" fmla="*/ 2 h 2540979"/>
                <a:gd name="connsiteX0" fmla="*/ 921784 w 2679012"/>
                <a:gd name="connsiteY0" fmla="*/ 0 h 2540977"/>
                <a:gd name="connsiteX1" fmla="*/ 2678853 w 2679012"/>
                <a:gd name="connsiteY1" fmla="*/ 6171 h 2540977"/>
                <a:gd name="connsiteX2" fmla="*/ 2611583 w 2679012"/>
                <a:gd name="connsiteY2" fmla="*/ 2540977 h 2540977"/>
                <a:gd name="connsiteX3" fmla="*/ 0 w 2679012"/>
                <a:gd name="connsiteY3" fmla="*/ 2527229 h 2540977"/>
                <a:gd name="connsiteX4" fmla="*/ 921784 w 2679012"/>
                <a:gd name="connsiteY4" fmla="*/ 0 h 25409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012" h="2540977">
                  <a:moveTo>
                    <a:pt x="921784" y="0"/>
                  </a:moveTo>
                  <a:lnTo>
                    <a:pt x="2678853" y="6171"/>
                  </a:lnTo>
                  <a:cubicBezTo>
                    <a:pt x="2682925" y="861394"/>
                    <a:pt x="2607511" y="1685754"/>
                    <a:pt x="2611583" y="2540977"/>
                  </a:cubicBezTo>
                  <a:lnTo>
                    <a:pt x="0" y="2527229"/>
                  </a:lnTo>
                  <a:lnTo>
                    <a:pt x="921784" y="0"/>
                  </a:lnTo>
                  <a:close/>
                </a:path>
              </a:pathLst>
            </a:custGeom>
            <a:blipFill rotWithShape="0">
              <a:blip r:embed="rId2">
                <a:duotone>
                  <a:schemeClr val="bg2">
                    <a:shade val="76000"/>
                    <a:satMod val="180000"/>
                  </a:schemeClr>
                  <a:schemeClr val="bg2">
                    <a:tint val="80000"/>
                    <a:satMod val="120000"/>
                    <a:lumMod val="180000"/>
                  </a:schemeClr>
                </a:duotone>
              </a:blip>
              <a:stretch>
                <a:fillRect l="-114598" r="-265621" b="-2868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20">
              <a:extLst>
                <a:ext uri="{FF2B5EF4-FFF2-40B4-BE49-F238E27FC236}">
                  <a16:creationId xmlns:a16="http://schemas.microsoft.com/office/drawing/2014/main" id="{03DB1AC6-5430-4CD3-BD83-86E675A11A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white">
            <a:xfrm>
              <a:off x="2211875" y="5257482"/>
              <a:ext cx="2586931" cy="1619837"/>
            </a:xfrm>
            <a:custGeom>
              <a:avLst/>
              <a:gdLst>
                <a:gd name="connsiteX0" fmla="*/ 0 w 2611581"/>
                <a:gd name="connsiteY0" fmla="*/ 0 h 4303713"/>
                <a:gd name="connsiteX1" fmla="*/ 2611581 w 2611581"/>
                <a:gd name="connsiteY1" fmla="*/ 0 h 4303713"/>
                <a:gd name="connsiteX2" fmla="*/ 2611581 w 2611581"/>
                <a:gd name="connsiteY2" fmla="*/ 4303713 h 4303713"/>
                <a:gd name="connsiteX3" fmla="*/ 0 w 2611581"/>
                <a:gd name="connsiteY3" fmla="*/ 4303713 h 4303713"/>
                <a:gd name="connsiteX4" fmla="*/ 0 w 2611581"/>
                <a:gd name="connsiteY4" fmla="*/ 0 h 4303713"/>
                <a:gd name="connsiteX0" fmla="*/ 0 w 2611581"/>
                <a:gd name="connsiteY0" fmla="*/ 0 h 4314104"/>
                <a:gd name="connsiteX1" fmla="*/ 2611581 w 2611581"/>
                <a:gd name="connsiteY1" fmla="*/ 0 h 4314104"/>
                <a:gd name="connsiteX2" fmla="*/ 2611581 w 2611581"/>
                <a:gd name="connsiteY2" fmla="*/ 4303713 h 4314104"/>
                <a:gd name="connsiteX3" fmla="*/ 1693718 w 2611581"/>
                <a:gd name="connsiteY3" fmla="*/ 4314104 h 4314104"/>
                <a:gd name="connsiteX4" fmla="*/ 0 w 2611581"/>
                <a:gd name="connsiteY4" fmla="*/ 0 h 4314104"/>
                <a:gd name="connsiteX0" fmla="*/ 0 w 2611581"/>
                <a:gd name="connsiteY0" fmla="*/ 0 h 4314104"/>
                <a:gd name="connsiteX1" fmla="*/ 2611581 w 2611581"/>
                <a:gd name="connsiteY1" fmla="*/ 0 h 4314104"/>
                <a:gd name="connsiteX2" fmla="*/ 2611581 w 2611581"/>
                <a:gd name="connsiteY2" fmla="*/ 4303713 h 4314104"/>
                <a:gd name="connsiteX3" fmla="*/ 1963882 w 2611581"/>
                <a:gd name="connsiteY3" fmla="*/ 4314104 h 4314104"/>
                <a:gd name="connsiteX4" fmla="*/ 0 w 2611581"/>
                <a:gd name="connsiteY4" fmla="*/ 0 h 4314104"/>
                <a:gd name="connsiteX0" fmla="*/ 0 w 2611581"/>
                <a:gd name="connsiteY0" fmla="*/ 0 h 4303713"/>
                <a:gd name="connsiteX1" fmla="*/ 2611581 w 2611581"/>
                <a:gd name="connsiteY1" fmla="*/ 0 h 4303713"/>
                <a:gd name="connsiteX2" fmla="*/ 2611581 w 2611581"/>
                <a:gd name="connsiteY2" fmla="*/ 4303713 h 4303713"/>
                <a:gd name="connsiteX3" fmla="*/ 2213264 w 2611581"/>
                <a:gd name="connsiteY3" fmla="*/ 4293322 h 4303713"/>
                <a:gd name="connsiteX4" fmla="*/ 0 w 2611581"/>
                <a:gd name="connsiteY4" fmla="*/ 0 h 4303713"/>
                <a:gd name="connsiteX0" fmla="*/ 0 w 2611581"/>
                <a:gd name="connsiteY0" fmla="*/ 0 h 4303713"/>
                <a:gd name="connsiteX1" fmla="*/ 2611581 w 2611581"/>
                <a:gd name="connsiteY1" fmla="*/ 0 h 4303713"/>
                <a:gd name="connsiteX2" fmla="*/ 2611581 w 2611581"/>
                <a:gd name="connsiteY2" fmla="*/ 4303713 h 4303713"/>
                <a:gd name="connsiteX3" fmla="*/ 2171701 w 2611581"/>
                <a:gd name="connsiteY3" fmla="*/ 3638695 h 4303713"/>
                <a:gd name="connsiteX4" fmla="*/ 0 w 2611581"/>
                <a:gd name="connsiteY4" fmla="*/ 0 h 4303713"/>
                <a:gd name="connsiteX0" fmla="*/ 0 w 2720934"/>
                <a:gd name="connsiteY0" fmla="*/ 268283 h 4303713"/>
                <a:gd name="connsiteX1" fmla="*/ 2720934 w 2720934"/>
                <a:gd name="connsiteY1" fmla="*/ 0 h 4303713"/>
                <a:gd name="connsiteX2" fmla="*/ 2720934 w 2720934"/>
                <a:gd name="connsiteY2" fmla="*/ 4303713 h 4303713"/>
                <a:gd name="connsiteX3" fmla="*/ 2281054 w 2720934"/>
                <a:gd name="connsiteY3" fmla="*/ 3638695 h 4303713"/>
                <a:gd name="connsiteX4" fmla="*/ 0 w 2720934"/>
                <a:gd name="connsiteY4" fmla="*/ 268283 h 4303713"/>
                <a:gd name="connsiteX0" fmla="*/ 0 w 2720934"/>
                <a:gd name="connsiteY0" fmla="*/ 268283 h 4303713"/>
                <a:gd name="connsiteX1" fmla="*/ 2720934 w 2720934"/>
                <a:gd name="connsiteY1" fmla="*/ 0 h 4303713"/>
                <a:gd name="connsiteX2" fmla="*/ 2720934 w 2720934"/>
                <a:gd name="connsiteY2" fmla="*/ 4303713 h 4303713"/>
                <a:gd name="connsiteX3" fmla="*/ 2264231 w 2720934"/>
                <a:gd name="connsiteY3" fmla="*/ 3717600 h 4303713"/>
                <a:gd name="connsiteX4" fmla="*/ 0 w 2720934"/>
                <a:gd name="connsiteY4" fmla="*/ 268283 h 4303713"/>
                <a:gd name="connsiteX0" fmla="*/ 0 w 2720934"/>
                <a:gd name="connsiteY0" fmla="*/ 268283 h 4335275"/>
                <a:gd name="connsiteX1" fmla="*/ 2720934 w 2720934"/>
                <a:gd name="connsiteY1" fmla="*/ 0 h 4335275"/>
                <a:gd name="connsiteX2" fmla="*/ 2653639 w 2720934"/>
                <a:gd name="connsiteY2" fmla="*/ 4335275 h 4335275"/>
                <a:gd name="connsiteX3" fmla="*/ 2264231 w 2720934"/>
                <a:gd name="connsiteY3" fmla="*/ 3717600 h 4335275"/>
                <a:gd name="connsiteX4" fmla="*/ 0 w 2720934"/>
                <a:gd name="connsiteY4" fmla="*/ 268283 h 4335275"/>
                <a:gd name="connsiteX0" fmla="*/ 0 w 2737757"/>
                <a:gd name="connsiteY0" fmla="*/ 236721 h 4335275"/>
                <a:gd name="connsiteX1" fmla="*/ 2737757 w 2737757"/>
                <a:gd name="connsiteY1" fmla="*/ 0 h 4335275"/>
                <a:gd name="connsiteX2" fmla="*/ 2670462 w 2737757"/>
                <a:gd name="connsiteY2" fmla="*/ 4335275 h 4335275"/>
                <a:gd name="connsiteX3" fmla="*/ 2281054 w 2737757"/>
                <a:gd name="connsiteY3" fmla="*/ 3717600 h 4335275"/>
                <a:gd name="connsiteX4" fmla="*/ 0 w 2737757"/>
                <a:gd name="connsiteY4" fmla="*/ 236721 h 4335275"/>
                <a:gd name="connsiteX0" fmla="*/ 0 w 2729346"/>
                <a:gd name="connsiteY0" fmla="*/ 0 h 4098554"/>
                <a:gd name="connsiteX1" fmla="*/ 2729346 w 2729346"/>
                <a:gd name="connsiteY1" fmla="*/ 126250 h 4098554"/>
                <a:gd name="connsiteX2" fmla="*/ 2670462 w 2729346"/>
                <a:gd name="connsiteY2" fmla="*/ 4098554 h 4098554"/>
                <a:gd name="connsiteX3" fmla="*/ 2281054 w 2729346"/>
                <a:gd name="connsiteY3" fmla="*/ 3480879 h 4098554"/>
                <a:gd name="connsiteX4" fmla="*/ 0 w 2729346"/>
                <a:gd name="connsiteY4" fmla="*/ 0 h 4098554"/>
                <a:gd name="connsiteX0" fmla="*/ 0 w 2720934"/>
                <a:gd name="connsiteY0" fmla="*/ 0 h 4098554"/>
                <a:gd name="connsiteX1" fmla="*/ 2720934 w 2720934"/>
                <a:gd name="connsiteY1" fmla="*/ 31562 h 4098554"/>
                <a:gd name="connsiteX2" fmla="*/ 2670462 w 2720934"/>
                <a:gd name="connsiteY2" fmla="*/ 4098554 h 4098554"/>
                <a:gd name="connsiteX3" fmla="*/ 2281054 w 2720934"/>
                <a:gd name="connsiteY3" fmla="*/ 3480879 h 4098554"/>
                <a:gd name="connsiteX4" fmla="*/ 0 w 2720934"/>
                <a:gd name="connsiteY4" fmla="*/ 0 h 4098554"/>
                <a:gd name="connsiteX0" fmla="*/ 0 w 2720934"/>
                <a:gd name="connsiteY0" fmla="*/ 15782 h 4114336"/>
                <a:gd name="connsiteX1" fmla="*/ 2720934 w 2720934"/>
                <a:gd name="connsiteY1" fmla="*/ 0 h 4114336"/>
                <a:gd name="connsiteX2" fmla="*/ 2670462 w 2720934"/>
                <a:gd name="connsiteY2" fmla="*/ 4114336 h 4114336"/>
                <a:gd name="connsiteX3" fmla="*/ 2281054 w 2720934"/>
                <a:gd name="connsiteY3" fmla="*/ 3496661 h 4114336"/>
                <a:gd name="connsiteX4" fmla="*/ 0 w 2720934"/>
                <a:gd name="connsiteY4" fmla="*/ 15782 h 4114336"/>
                <a:gd name="connsiteX0" fmla="*/ 0 w 2820289"/>
                <a:gd name="connsiteY0" fmla="*/ 15782 h 4114336"/>
                <a:gd name="connsiteX1" fmla="*/ 2820289 w 2820289"/>
                <a:gd name="connsiteY1" fmla="*/ 0 h 4114336"/>
                <a:gd name="connsiteX2" fmla="*/ 2769817 w 2820289"/>
                <a:gd name="connsiteY2" fmla="*/ 4114336 h 4114336"/>
                <a:gd name="connsiteX3" fmla="*/ 2380409 w 2820289"/>
                <a:gd name="connsiteY3" fmla="*/ 3496661 h 4114336"/>
                <a:gd name="connsiteX4" fmla="*/ 0 w 2820289"/>
                <a:gd name="connsiteY4" fmla="*/ 15782 h 4114336"/>
                <a:gd name="connsiteX0" fmla="*/ 0 w 2820289"/>
                <a:gd name="connsiteY0" fmla="*/ 15782 h 4114336"/>
                <a:gd name="connsiteX1" fmla="*/ 2820289 w 2820289"/>
                <a:gd name="connsiteY1" fmla="*/ 0 h 4114336"/>
                <a:gd name="connsiteX2" fmla="*/ 2769817 w 2820289"/>
                <a:gd name="connsiteY2" fmla="*/ 4114336 h 4114336"/>
                <a:gd name="connsiteX3" fmla="*/ 2362876 w 2820289"/>
                <a:gd name="connsiteY3" fmla="*/ 3517980 h 4114336"/>
                <a:gd name="connsiteX4" fmla="*/ 0 w 2820289"/>
                <a:gd name="connsiteY4" fmla="*/ 15782 h 4114336"/>
                <a:gd name="connsiteX0" fmla="*/ 0 w 2820289"/>
                <a:gd name="connsiteY0" fmla="*/ 15782 h 4114336"/>
                <a:gd name="connsiteX1" fmla="*/ 2820289 w 2820289"/>
                <a:gd name="connsiteY1" fmla="*/ 0 h 4114336"/>
                <a:gd name="connsiteX2" fmla="*/ 2763972 w 2820289"/>
                <a:gd name="connsiteY2" fmla="*/ 4114336 h 4114336"/>
                <a:gd name="connsiteX3" fmla="*/ 2362876 w 2820289"/>
                <a:gd name="connsiteY3" fmla="*/ 3517980 h 4114336"/>
                <a:gd name="connsiteX4" fmla="*/ 0 w 2820289"/>
                <a:gd name="connsiteY4" fmla="*/ 15782 h 4114336"/>
                <a:gd name="connsiteX0" fmla="*/ 0 w 3721149"/>
                <a:gd name="connsiteY0" fmla="*/ 0 h 4269703"/>
                <a:gd name="connsiteX1" fmla="*/ 3721149 w 3721149"/>
                <a:gd name="connsiteY1" fmla="*/ 155367 h 4269703"/>
                <a:gd name="connsiteX2" fmla="*/ 3664832 w 3721149"/>
                <a:gd name="connsiteY2" fmla="*/ 4269703 h 4269703"/>
                <a:gd name="connsiteX3" fmla="*/ 3263736 w 3721149"/>
                <a:gd name="connsiteY3" fmla="*/ 3673347 h 4269703"/>
                <a:gd name="connsiteX4" fmla="*/ 0 w 3721149"/>
                <a:gd name="connsiteY4" fmla="*/ 0 h 4269703"/>
                <a:gd name="connsiteX0" fmla="*/ 0 w 3721149"/>
                <a:gd name="connsiteY0" fmla="*/ 0 h 4289488"/>
                <a:gd name="connsiteX1" fmla="*/ 3721149 w 3721149"/>
                <a:gd name="connsiteY1" fmla="*/ 155367 h 4289488"/>
                <a:gd name="connsiteX2" fmla="*/ 3664832 w 3721149"/>
                <a:gd name="connsiteY2" fmla="*/ 4269703 h 4289488"/>
                <a:gd name="connsiteX3" fmla="*/ 1705997 w 3721149"/>
                <a:gd name="connsiteY3" fmla="*/ 4289488 h 4289488"/>
                <a:gd name="connsiteX4" fmla="*/ 0 w 3721149"/>
                <a:gd name="connsiteY4" fmla="*/ 0 h 4289488"/>
                <a:gd name="connsiteX0" fmla="*/ 0 w 3664846"/>
                <a:gd name="connsiteY0" fmla="*/ 15785 h 4305273"/>
                <a:gd name="connsiteX1" fmla="*/ 3664846 w 3664846"/>
                <a:gd name="connsiteY1" fmla="*/ 0 h 4305273"/>
                <a:gd name="connsiteX2" fmla="*/ 3664832 w 3664846"/>
                <a:gd name="connsiteY2" fmla="*/ 4285488 h 4305273"/>
                <a:gd name="connsiteX3" fmla="*/ 1705997 w 3664846"/>
                <a:gd name="connsiteY3" fmla="*/ 4305273 h 4305273"/>
                <a:gd name="connsiteX4" fmla="*/ 0 w 3664846"/>
                <a:gd name="connsiteY4" fmla="*/ 15785 h 43052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64846" h="4305273">
                  <a:moveTo>
                    <a:pt x="0" y="15785"/>
                  </a:moveTo>
                  <a:lnTo>
                    <a:pt x="3664846" y="0"/>
                  </a:lnTo>
                  <a:cubicBezTo>
                    <a:pt x="3664841" y="1428496"/>
                    <a:pt x="3664837" y="2856992"/>
                    <a:pt x="3664832" y="4285488"/>
                  </a:cubicBezTo>
                  <a:lnTo>
                    <a:pt x="1705997" y="4305273"/>
                  </a:lnTo>
                  <a:lnTo>
                    <a:pt x="0" y="15785"/>
                  </a:lnTo>
                  <a:close/>
                </a:path>
              </a:pathLst>
            </a:custGeom>
            <a:blipFill rotWithShape="0">
              <a:blip r:embed="rId2">
                <a:duotone>
                  <a:schemeClr val="bg2">
                    <a:shade val="76000"/>
                    <a:satMod val="180000"/>
                  </a:schemeClr>
                  <a:schemeClr val="bg2">
                    <a:tint val="80000"/>
                    <a:satMod val="120000"/>
                    <a:lumMod val="180000"/>
                  </a:schemeClr>
                </a:duotone>
              </a:blip>
              <a:stretch>
                <a:fillRect l="-163116" t="-323529" r="-39825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 name="Group 14">
            <a:extLst>
              <a:ext uri="{FF2B5EF4-FFF2-40B4-BE49-F238E27FC236}">
                <a16:creationId xmlns:a16="http://schemas.microsoft.com/office/drawing/2014/main" id="{78326E10-C8CB-487F-A110-F861268DE6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360612" y="0"/>
            <a:ext cx="2436813" cy="6858001"/>
            <a:chOff x="1320800" y="0"/>
            <a:chExt cx="2436813" cy="6858001"/>
          </a:xfrm>
        </p:grpSpPr>
        <p:sp>
          <p:nvSpPr>
            <p:cNvPr id="16" name="Freeform 6">
              <a:extLst>
                <a:ext uri="{FF2B5EF4-FFF2-40B4-BE49-F238E27FC236}">
                  <a16:creationId xmlns:a16="http://schemas.microsoft.com/office/drawing/2014/main" id="{3279962B-46D2-4E19-B632-39B80D1E80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txBody>
            <a:bodyPr/>
            <a:lstStyle/>
            <a:p>
              <a:endParaRPr lang="en-IN"/>
            </a:p>
          </p:txBody>
        </p:sp>
        <p:sp>
          <p:nvSpPr>
            <p:cNvPr id="17" name="Freeform 7">
              <a:extLst>
                <a:ext uri="{FF2B5EF4-FFF2-40B4-BE49-F238E27FC236}">
                  <a16:creationId xmlns:a16="http://schemas.microsoft.com/office/drawing/2014/main" id="{321A335A-53CB-4C17-AB51-5D9C2DCB45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txBody>
            <a:bodyPr/>
            <a:lstStyle/>
            <a:p>
              <a:endParaRPr lang="en-IN"/>
            </a:p>
          </p:txBody>
        </p:sp>
        <p:sp>
          <p:nvSpPr>
            <p:cNvPr id="18" name="Freeform 8">
              <a:extLst>
                <a:ext uri="{FF2B5EF4-FFF2-40B4-BE49-F238E27FC236}">
                  <a16:creationId xmlns:a16="http://schemas.microsoft.com/office/drawing/2014/main" id="{A0E0D557-405B-469F-AEDE-4E3404AA41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txBody>
            <a:bodyPr/>
            <a:lstStyle/>
            <a:p>
              <a:endParaRPr lang="en-IN"/>
            </a:p>
          </p:txBody>
        </p:sp>
        <p:sp>
          <p:nvSpPr>
            <p:cNvPr id="19" name="Freeform 9">
              <a:extLst>
                <a:ext uri="{FF2B5EF4-FFF2-40B4-BE49-F238E27FC236}">
                  <a16:creationId xmlns:a16="http://schemas.microsoft.com/office/drawing/2014/main" id="{D8D4E62F-9393-40A6-9E85-9F3B59C462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txBody>
            <a:bodyPr/>
            <a:lstStyle/>
            <a:p>
              <a:endParaRPr lang="en-IN"/>
            </a:p>
          </p:txBody>
        </p:sp>
        <p:sp>
          <p:nvSpPr>
            <p:cNvPr id="20" name="Freeform 10">
              <a:extLst>
                <a:ext uri="{FF2B5EF4-FFF2-40B4-BE49-F238E27FC236}">
                  <a16:creationId xmlns:a16="http://schemas.microsoft.com/office/drawing/2014/main" id="{FABD11B1-DE89-45BC-8204-968C88AADC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txBody>
            <a:bodyPr/>
            <a:lstStyle/>
            <a:p>
              <a:endParaRPr lang="en-IN"/>
            </a:p>
          </p:txBody>
        </p:sp>
        <p:sp>
          <p:nvSpPr>
            <p:cNvPr id="21" name="Freeform 11">
              <a:extLst>
                <a:ext uri="{FF2B5EF4-FFF2-40B4-BE49-F238E27FC236}">
                  <a16:creationId xmlns:a16="http://schemas.microsoft.com/office/drawing/2014/main" id="{AFA4965A-1FBC-44B8-B96A-3F5275C3AE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txBody>
            <a:bodyPr/>
            <a:lstStyle/>
            <a:p>
              <a:endParaRPr lang="en-IN"/>
            </a:p>
          </p:txBody>
        </p:sp>
      </p:grpSp>
      <p:pic>
        <p:nvPicPr>
          <p:cNvPr id="4" name="Picture 3" descr="A blue metal object on a black surface&#10;&#10;Description automatically generated">
            <a:extLst>
              <a:ext uri="{FF2B5EF4-FFF2-40B4-BE49-F238E27FC236}">
                <a16:creationId xmlns:a16="http://schemas.microsoft.com/office/drawing/2014/main" id="{A68D805F-0957-1171-317D-360998D1E8B1}"/>
              </a:ext>
            </a:extLst>
          </p:cNvPr>
          <p:cNvPicPr>
            <a:picLocks noChangeAspect="1"/>
          </p:cNvPicPr>
          <p:nvPr/>
        </p:nvPicPr>
        <p:blipFill rotWithShape="1">
          <a:blip r:embed="rId3"/>
          <a:srcRect l="6123" r="26624"/>
          <a:stretch/>
        </p:blipFill>
        <p:spPr>
          <a:xfrm>
            <a:off x="20" y="10"/>
            <a:ext cx="3459143" cy="6857990"/>
          </a:xfrm>
          <a:custGeom>
            <a:avLst/>
            <a:gdLst/>
            <a:ahLst/>
            <a:cxnLst/>
            <a:rect l="l" t="t" r="r" b="b"/>
            <a:pathLst>
              <a:path w="3458633" h="6858000">
                <a:moveTo>
                  <a:pt x="0" y="0"/>
                </a:moveTo>
                <a:lnTo>
                  <a:pt x="3174999" y="0"/>
                </a:lnTo>
                <a:lnTo>
                  <a:pt x="2294466" y="5223932"/>
                </a:lnTo>
                <a:lnTo>
                  <a:pt x="3458633" y="6853767"/>
                </a:lnTo>
                <a:lnTo>
                  <a:pt x="0" y="6858000"/>
                </a:lnTo>
                <a:lnTo>
                  <a:pt x="0" y="0"/>
                </a:lnTo>
                <a:close/>
              </a:path>
            </a:pathLst>
          </a:custGeom>
          <a:ln w="38100">
            <a:noFill/>
          </a:ln>
          <a:effectLst/>
        </p:spPr>
      </p:pic>
      <p:sp>
        <p:nvSpPr>
          <p:cNvPr id="3" name="Content Placeholder 2">
            <a:extLst>
              <a:ext uri="{FF2B5EF4-FFF2-40B4-BE49-F238E27FC236}">
                <a16:creationId xmlns:a16="http://schemas.microsoft.com/office/drawing/2014/main" id="{2B6A5AB9-73C2-074E-53AA-D95AAE66D9B1}"/>
              </a:ext>
            </a:extLst>
          </p:cNvPr>
          <p:cNvSpPr>
            <a:spLocks noGrp="1"/>
          </p:cNvSpPr>
          <p:nvPr>
            <p:ph idx="1"/>
          </p:nvPr>
        </p:nvSpPr>
        <p:spPr>
          <a:xfrm>
            <a:off x="3843867" y="816286"/>
            <a:ext cx="7659156" cy="4974914"/>
          </a:xfrm>
        </p:spPr>
        <p:txBody>
          <a:bodyPr>
            <a:normAutofit/>
          </a:bodyPr>
          <a:lstStyle/>
          <a:p>
            <a:pPr>
              <a:lnSpc>
                <a:spcPct val="90000"/>
              </a:lnSpc>
            </a:pPr>
            <a:r>
              <a:rPr lang="en-US" dirty="0"/>
              <a:t>After 24 hours we stop the test by clicking on stop test Button. </a:t>
            </a:r>
          </a:p>
          <a:p>
            <a:pPr>
              <a:lnSpc>
                <a:spcPct val="90000"/>
              </a:lnSpc>
              <a:buClr>
                <a:srgbClr val="1287C3"/>
              </a:buClr>
            </a:pPr>
            <a:r>
              <a:rPr lang="en-US" dirty="0"/>
              <a:t>And start the cooling button to cool down the UCA cell.</a:t>
            </a:r>
          </a:p>
          <a:p>
            <a:pPr>
              <a:lnSpc>
                <a:spcPct val="90000"/>
              </a:lnSpc>
              <a:buClr>
                <a:srgbClr val="1287C3"/>
              </a:buClr>
            </a:pPr>
            <a:r>
              <a:rPr lang="en-US" dirty="0"/>
              <a:t>When temperature of UCA cell falls down to Room Temperature then we retrieve the cell and open it.</a:t>
            </a:r>
          </a:p>
          <a:p>
            <a:pPr>
              <a:lnSpc>
                <a:spcPct val="90000"/>
              </a:lnSpc>
              <a:buClr>
                <a:srgbClr val="1287C3"/>
              </a:buClr>
            </a:pPr>
            <a:r>
              <a:rPr lang="en-US" dirty="0"/>
              <a:t>But since the cement was left for 24 hours the cement settles and becomes hard therefore we had to hammer the cement out of UCA cell.</a:t>
            </a:r>
          </a:p>
          <a:p>
            <a:pPr>
              <a:lnSpc>
                <a:spcPct val="90000"/>
              </a:lnSpc>
              <a:buClr>
                <a:srgbClr val="1287C3"/>
              </a:buClr>
            </a:pPr>
            <a:r>
              <a:rPr lang="en-US" dirty="0"/>
              <a:t>Then cleaning of UCA cell was done so that there was no left over cement in the cell and in threads of cell.</a:t>
            </a:r>
          </a:p>
        </p:txBody>
      </p:sp>
    </p:spTree>
    <p:extLst>
      <p:ext uri="{BB962C8B-B14F-4D97-AF65-F5344CB8AC3E}">
        <p14:creationId xmlns:p14="http://schemas.microsoft.com/office/powerpoint/2010/main" val="2841382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CA4EC59-B8A3-489A-9FB4-AA0699200E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robot holding a tablet&#10;&#10;Description automatically generated">
            <a:extLst>
              <a:ext uri="{FF2B5EF4-FFF2-40B4-BE49-F238E27FC236}">
                <a16:creationId xmlns:a16="http://schemas.microsoft.com/office/drawing/2014/main" id="{34E056A5-CFAD-284C-525E-9D6AF13D9CA9}"/>
              </a:ext>
            </a:extLst>
          </p:cNvPr>
          <p:cNvPicPr>
            <a:picLocks noChangeAspect="1"/>
          </p:cNvPicPr>
          <p:nvPr/>
        </p:nvPicPr>
        <p:blipFill rotWithShape="1">
          <a:blip r:embed="rId3"/>
          <a:srcRect l="1963" r="21149" b="1"/>
          <a:stretch/>
        </p:blipFill>
        <p:spPr>
          <a:xfrm>
            <a:off x="20" y="10"/>
            <a:ext cx="12191980" cy="6857990"/>
          </a:xfrm>
          <a:prstGeom prst="rect">
            <a:avLst/>
          </a:prstGeom>
        </p:spPr>
      </p:pic>
      <p:sp>
        <p:nvSpPr>
          <p:cNvPr id="11" name="Freeform 15">
            <a:extLst>
              <a:ext uri="{FF2B5EF4-FFF2-40B4-BE49-F238E27FC236}">
                <a16:creationId xmlns:a16="http://schemas.microsoft.com/office/drawing/2014/main" id="{1143E968-E203-496D-A1AD-2EA10AB3E7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flipH="1">
            <a:off x="3005669" y="-16933"/>
            <a:ext cx="9220200" cy="6891867"/>
          </a:xfrm>
          <a:custGeom>
            <a:avLst/>
            <a:gdLst>
              <a:gd name="connsiteX0" fmla="*/ 5427133 w 7340600"/>
              <a:gd name="connsiteY0" fmla="*/ 8466 h 6883400"/>
              <a:gd name="connsiteX1" fmla="*/ 4783666 w 7340600"/>
              <a:gd name="connsiteY1" fmla="*/ 2573866 h 6883400"/>
              <a:gd name="connsiteX2" fmla="*/ 7340600 w 7340600"/>
              <a:gd name="connsiteY2" fmla="*/ 6874933 h 6883400"/>
              <a:gd name="connsiteX3" fmla="*/ 0 w 7340600"/>
              <a:gd name="connsiteY3" fmla="*/ 6883400 h 6883400"/>
              <a:gd name="connsiteX4" fmla="*/ 8466 w 7340600"/>
              <a:gd name="connsiteY4" fmla="*/ 0 h 6883400"/>
              <a:gd name="connsiteX5" fmla="*/ 5427133 w 7340600"/>
              <a:gd name="connsiteY5" fmla="*/ 8466 h 6883400"/>
              <a:gd name="connsiteX0" fmla="*/ 8382001 w 10295468"/>
              <a:gd name="connsiteY0" fmla="*/ 8466 h 6883400"/>
              <a:gd name="connsiteX1" fmla="*/ 7738534 w 10295468"/>
              <a:gd name="connsiteY1" fmla="*/ 2573866 h 6883400"/>
              <a:gd name="connsiteX2" fmla="*/ 10295468 w 10295468"/>
              <a:gd name="connsiteY2" fmla="*/ 6874933 h 6883400"/>
              <a:gd name="connsiteX3" fmla="*/ 2954868 w 10295468"/>
              <a:gd name="connsiteY3" fmla="*/ 6883400 h 6883400"/>
              <a:gd name="connsiteX4" fmla="*/ 0 w 10295468"/>
              <a:gd name="connsiteY4" fmla="*/ 0 h 6883400"/>
              <a:gd name="connsiteX5" fmla="*/ 8382001 w 10295468"/>
              <a:gd name="connsiteY5" fmla="*/ 8466 h 6883400"/>
              <a:gd name="connsiteX0" fmla="*/ 8382001 w 10295468"/>
              <a:gd name="connsiteY0" fmla="*/ 8466 h 6891867"/>
              <a:gd name="connsiteX1" fmla="*/ 7738534 w 10295468"/>
              <a:gd name="connsiteY1" fmla="*/ 2573866 h 6891867"/>
              <a:gd name="connsiteX2" fmla="*/ 10295468 w 10295468"/>
              <a:gd name="connsiteY2" fmla="*/ 6874933 h 6891867"/>
              <a:gd name="connsiteX3" fmla="*/ 16935 w 10295468"/>
              <a:gd name="connsiteY3" fmla="*/ 6891867 h 6891867"/>
              <a:gd name="connsiteX4" fmla="*/ 0 w 10295468"/>
              <a:gd name="connsiteY4" fmla="*/ 0 h 6891867"/>
              <a:gd name="connsiteX5" fmla="*/ 8382001 w 10295468"/>
              <a:gd name="connsiteY5" fmla="*/ 8466 h 6891867"/>
              <a:gd name="connsiteX0" fmla="*/ 8382001 w 8382001"/>
              <a:gd name="connsiteY0" fmla="*/ 8466 h 6891867"/>
              <a:gd name="connsiteX1" fmla="*/ 7738534 w 8382001"/>
              <a:gd name="connsiteY1" fmla="*/ 2573866 h 6891867"/>
              <a:gd name="connsiteX2" fmla="*/ 7340602 w 8382001"/>
              <a:gd name="connsiteY2" fmla="*/ 6883400 h 6891867"/>
              <a:gd name="connsiteX3" fmla="*/ 16935 w 8382001"/>
              <a:gd name="connsiteY3" fmla="*/ 6891867 h 6891867"/>
              <a:gd name="connsiteX4" fmla="*/ 0 w 8382001"/>
              <a:gd name="connsiteY4" fmla="*/ 0 h 6891867"/>
              <a:gd name="connsiteX5" fmla="*/ 8382001 w 8382001"/>
              <a:gd name="connsiteY5" fmla="*/ 8466 h 6891867"/>
              <a:gd name="connsiteX0" fmla="*/ 8382001 w 9220200"/>
              <a:gd name="connsiteY0" fmla="*/ 8466 h 6891867"/>
              <a:gd name="connsiteX1" fmla="*/ 9220200 w 9220200"/>
              <a:gd name="connsiteY1" fmla="*/ 5350932 h 6891867"/>
              <a:gd name="connsiteX2" fmla="*/ 7340602 w 9220200"/>
              <a:gd name="connsiteY2" fmla="*/ 6883400 h 6891867"/>
              <a:gd name="connsiteX3" fmla="*/ 16935 w 9220200"/>
              <a:gd name="connsiteY3" fmla="*/ 6891867 h 6891867"/>
              <a:gd name="connsiteX4" fmla="*/ 0 w 9220200"/>
              <a:gd name="connsiteY4" fmla="*/ 0 h 6891867"/>
              <a:gd name="connsiteX5" fmla="*/ 8382001 w 9220200"/>
              <a:gd name="connsiteY5" fmla="*/ 8466 h 6891867"/>
              <a:gd name="connsiteX0" fmla="*/ 8382001 w 9220200"/>
              <a:gd name="connsiteY0" fmla="*/ 8466 h 6891867"/>
              <a:gd name="connsiteX1" fmla="*/ 9220200 w 9220200"/>
              <a:gd name="connsiteY1" fmla="*/ 5350932 h 6891867"/>
              <a:gd name="connsiteX2" fmla="*/ 7298269 w 9220200"/>
              <a:gd name="connsiteY2" fmla="*/ 6883400 h 6891867"/>
              <a:gd name="connsiteX3" fmla="*/ 16935 w 9220200"/>
              <a:gd name="connsiteY3" fmla="*/ 6891867 h 6891867"/>
              <a:gd name="connsiteX4" fmla="*/ 0 w 9220200"/>
              <a:gd name="connsiteY4" fmla="*/ 0 h 6891867"/>
              <a:gd name="connsiteX5" fmla="*/ 8382001 w 9220200"/>
              <a:gd name="connsiteY5" fmla="*/ 8466 h 689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20200" h="6891867">
                <a:moveTo>
                  <a:pt x="8382001" y="8466"/>
                </a:moveTo>
                <a:lnTo>
                  <a:pt x="9220200" y="5350932"/>
                </a:lnTo>
                <a:lnTo>
                  <a:pt x="7298269" y="6883400"/>
                </a:lnTo>
                <a:lnTo>
                  <a:pt x="16935" y="6891867"/>
                </a:lnTo>
                <a:lnTo>
                  <a:pt x="0" y="0"/>
                </a:lnTo>
                <a:lnTo>
                  <a:pt x="8382001" y="8466"/>
                </a:lnTo>
                <a:close/>
              </a:path>
            </a:pathLst>
          </a:custGeom>
          <a:solidFill>
            <a:schemeClr val="tx1">
              <a:lumMod val="95000"/>
              <a:lumOff val="5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FBB3444A-472E-400E-81D0-7CCDEEECC9C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360612" y="0"/>
            <a:ext cx="2436813" cy="6858001"/>
            <a:chOff x="1320800" y="0"/>
            <a:chExt cx="2436813" cy="6858001"/>
          </a:xfrm>
        </p:grpSpPr>
        <p:sp>
          <p:nvSpPr>
            <p:cNvPr id="14" name="Freeform 6">
              <a:extLst>
                <a:ext uri="{FF2B5EF4-FFF2-40B4-BE49-F238E27FC236}">
                  <a16:creationId xmlns:a16="http://schemas.microsoft.com/office/drawing/2014/main" id="{B7E64D84-2392-46A1-99D2-C8FC063F9A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txBody>
            <a:bodyPr/>
            <a:lstStyle/>
            <a:p>
              <a:endParaRPr lang="en-IN"/>
            </a:p>
          </p:txBody>
        </p:sp>
        <p:sp>
          <p:nvSpPr>
            <p:cNvPr id="15" name="Freeform 7">
              <a:extLst>
                <a:ext uri="{FF2B5EF4-FFF2-40B4-BE49-F238E27FC236}">
                  <a16:creationId xmlns:a16="http://schemas.microsoft.com/office/drawing/2014/main" id="{89352A95-1C82-4A0D-9B20-8AC7280C7A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txBody>
            <a:bodyPr/>
            <a:lstStyle/>
            <a:p>
              <a:endParaRPr lang="en-IN"/>
            </a:p>
          </p:txBody>
        </p:sp>
        <p:sp>
          <p:nvSpPr>
            <p:cNvPr id="16" name="Freeform 8">
              <a:extLst>
                <a:ext uri="{FF2B5EF4-FFF2-40B4-BE49-F238E27FC236}">
                  <a16:creationId xmlns:a16="http://schemas.microsoft.com/office/drawing/2014/main" id="{81B60E48-D617-4CF1-8900-497D491424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txBody>
            <a:bodyPr/>
            <a:lstStyle/>
            <a:p>
              <a:endParaRPr lang="en-IN"/>
            </a:p>
          </p:txBody>
        </p:sp>
        <p:sp>
          <p:nvSpPr>
            <p:cNvPr id="17" name="Freeform 9">
              <a:extLst>
                <a:ext uri="{FF2B5EF4-FFF2-40B4-BE49-F238E27FC236}">
                  <a16:creationId xmlns:a16="http://schemas.microsoft.com/office/drawing/2014/main" id="{BFF6C14F-3347-46BB-A317-C1C12263E8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txBody>
            <a:bodyPr/>
            <a:lstStyle/>
            <a:p>
              <a:endParaRPr lang="en-IN"/>
            </a:p>
          </p:txBody>
        </p:sp>
        <p:sp>
          <p:nvSpPr>
            <p:cNvPr id="18" name="Freeform 10">
              <a:extLst>
                <a:ext uri="{FF2B5EF4-FFF2-40B4-BE49-F238E27FC236}">
                  <a16:creationId xmlns:a16="http://schemas.microsoft.com/office/drawing/2014/main" id="{CDD86299-6737-471C-98C5-872BDC6810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txBody>
            <a:bodyPr/>
            <a:lstStyle/>
            <a:p>
              <a:endParaRPr lang="en-IN"/>
            </a:p>
          </p:txBody>
        </p:sp>
        <p:sp>
          <p:nvSpPr>
            <p:cNvPr id="19" name="Freeform 11">
              <a:extLst>
                <a:ext uri="{FF2B5EF4-FFF2-40B4-BE49-F238E27FC236}">
                  <a16:creationId xmlns:a16="http://schemas.microsoft.com/office/drawing/2014/main" id="{60C6C46B-7841-473B-AC3A-9A69908AB6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txBody>
            <a:bodyPr/>
            <a:lstStyle/>
            <a:p>
              <a:endParaRPr lang="en-IN"/>
            </a:p>
          </p:txBody>
        </p:sp>
      </p:grpSp>
      <p:sp>
        <p:nvSpPr>
          <p:cNvPr id="2" name="Title 1">
            <a:extLst>
              <a:ext uri="{FF2B5EF4-FFF2-40B4-BE49-F238E27FC236}">
                <a16:creationId xmlns:a16="http://schemas.microsoft.com/office/drawing/2014/main" id="{FC9D7525-994B-57A5-BF55-29A3AD554C2A}"/>
              </a:ext>
            </a:extLst>
          </p:cNvPr>
          <p:cNvSpPr>
            <a:spLocks noGrp="1"/>
          </p:cNvSpPr>
          <p:nvPr>
            <p:ph type="title"/>
          </p:nvPr>
        </p:nvSpPr>
        <p:spPr>
          <a:xfrm>
            <a:off x="3970867" y="558800"/>
            <a:ext cx="7535333" cy="1413933"/>
          </a:xfrm>
        </p:spPr>
        <p:txBody>
          <a:bodyPr>
            <a:normAutofit/>
          </a:bodyPr>
          <a:lstStyle/>
          <a:p>
            <a:r>
              <a:rPr lang="en-US" b="1">
                <a:solidFill>
                  <a:schemeClr val="bg1"/>
                </a:solidFill>
              </a:rPr>
              <a:t>FUTURE SCOPE</a:t>
            </a:r>
          </a:p>
        </p:txBody>
      </p:sp>
      <p:sp>
        <p:nvSpPr>
          <p:cNvPr id="3" name="Content Placeholder 2">
            <a:extLst>
              <a:ext uri="{FF2B5EF4-FFF2-40B4-BE49-F238E27FC236}">
                <a16:creationId xmlns:a16="http://schemas.microsoft.com/office/drawing/2014/main" id="{ED8C6EF3-EA04-0B18-D010-F7A6F75A99DB}"/>
              </a:ext>
            </a:extLst>
          </p:cNvPr>
          <p:cNvSpPr>
            <a:spLocks noGrp="1"/>
          </p:cNvSpPr>
          <p:nvPr>
            <p:ph idx="1"/>
          </p:nvPr>
        </p:nvSpPr>
        <p:spPr>
          <a:xfrm>
            <a:off x="3970867" y="2048933"/>
            <a:ext cx="7532156" cy="3742267"/>
          </a:xfrm>
        </p:spPr>
        <p:txBody>
          <a:bodyPr>
            <a:normAutofit/>
          </a:bodyPr>
          <a:lstStyle/>
          <a:p>
            <a:r>
              <a:rPr lang="en-US">
                <a:solidFill>
                  <a:schemeClr val="bg1"/>
                </a:solidFill>
                <a:ea typeface="+mn-lt"/>
                <a:cs typeface="+mn-lt"/>
              </a:rPr>
              <a:t>We made diligent efforts to operate the UCA system, but unfortunately, we encountered technical challenges that have thus far prevented us from obtaining the desired results.</a:t>
            </a:r>
          </a:p>
          <a:p>
            <a:pPr>
              <a:buClr>
                <a:srgbClr val="1287C3"/>
              </a:buClr>
            </a:pPr>
            <a:r>
              <a:rPr lang="en-US">
                <a:solidFill>
                  <a:schemeClr val="bg1"/>
                </a:solidFill>
                <a:ea typeface="+mn-lt"/>
                <a:cs typeface="+mn-lt"/>
              </a:rPr>
              <a:t>While we have studied its working principles, we have yet to achieve successful outcomes in our testing. </a:t>
            </a:r>
          </a:p>
          <a:p>
            <a:pPr>
              <a:buClr>
                <a:srgbClr val="1287C3"/>
              </a:buClr>
            </a:pPr>
            <a:endParaRPr lang="en-US">
              <a:solidFill>
                <a:schemeClr val="bg1"/>
              </a:solidFill>
            </a:endParaRPr>
          </a:p>
        </p:txBody>
      </p:sp>
    </p:spTree>
    <p:extLst>
      <p:ext uri="{BB962C8B-B14F-4D97-AF65-F5344CB8AC3E}">
        <p14:creationId xmlns:p14="http://schemas.microsoft.com/office/powerpoint/2010/main" val="39074733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FCD9B94-D70B-4446-85E5-ACD3904289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white cartoon character with a red ribbon around his neck&#10;&#10;Description automatically generated">
            <a:extLst>
              <a:ext uri="{FF2B5EF4-FFF2-40B4-BE49-F238E27FC236}">
                <a16:creationId xmlns:a16="http://schemas.microsoft.com/office/drawing/2014/main" id="{0BB3BC9F-4D36-D8F2-7295-00025143F68F}"/>
              </a:ext>
            </a:extLst>
          </p:cNvPr>
          <p:cNvPicPr>
            <a:picLocks noChangeAspect="1"/>
          </p:cNvPicPr>
          <p:nvPr/>
        </p:nvPicPr>
        <p:blipFill rotWithShape="1">
          <a:blip r:embed="rId2">
            <a:alphaModFix amt="25000"/>
          </a:blip>
          <a:srcRect t="20056" b="23694"/>
          <a:stretch/>
        </p:blipFill>
        <p:spPr>
          <a:xfrm>
            <a:off x="20" y="10"/>
            <a:ext cx="12191980" cy="6857990"/>
          </a:xfrm>
          <a:prstGeom prst="rect">
            <a:avLst/>
          </a:prstGeom>
        </p:spPr>
      </p:pic>
      <p:sp>
        <p:nvSpPr>
          <p:cNvPr id="2" name="Title 1">
            <a:extLst>
              <a:ext uri="{FF2B5EF4-FFF2-40B4-BE49-F238E27FC236}">
                <a16:creationId xmlns:a16="http://schemas.microsoft.com/office/drawing/2014/main" id="{7466040B-2FE3-356F-5930-2A9302AE986D}"/>
              </a:ext>
            </a:extLst>
          </p:cNvPr>
          <p:cNvSpPr>
            <a:spLocks noGrp="1"/>
          </p:cNvSpPr>
          <p:nvPr>
            <p:ph type="title"/>
          </p:nvPr>
        </p:nvSpPr>
        <p:spPr>
          <a:xfrm>
            <a:off x="1372252" y="2241"/>
            <a:ext cx="10018713" cy="1752599"/>
          </a:xfrm>
        </p:spPr>
        <p:txBody>
          <a:bodyPr anchor="b">
            <a:normAutofit/>
          </a:bodyPr>
          <a:lstStyle/>
          <a:p>
            <a:pPr algn="l"/>
            <a:r>
              <a:rPr lang="en-US" sz="4400" b="1" dirty="0"/>
              <a:t>CONCLUSION</a:t>
            </a:r>
          </a:p>
        </p:txBody>
      </p:sp>
      <p:sp>
        <p:nvSpPr>
          <p:cNvPr id="3" name="Content Placeholder 2">
            <a:extLst>
              <a:ext uri="{FF2B5EF4-FFF2-40B4-BE49-F238E27FC236}">
                <a16:creationId xmlns:a16="http://schemas.microsoft.com/office/drawing/2014/main" id="{8282DE0B-5F12-81A9-47D5-884718036B9B}"/>
              </a:ext>
            </a:extLst>
          </p:cNvPr>
          <p:cNvSpPr>
            <a:spLocks noGrp="1"/>
          </p:cNvSpPr>
          <p:nvPr>
            <p:ph idx="1"/>
          </p:nvPr>
        </p:nvSpPr>
        <p:spPr>
          <a:xfrm>
            <a:off x="1269402" y="2218764"/>
            <a:ext cx="10233621" cy="3124201"/>
          </a:xfrm>
        </p:spPr>
        <p:txBody>
          <a:bodyPr anchor="t">
            <a:normAutofit/>
          </a:bodyPr>
          <a:lstStyle/>
          <a:p>
            <a:r>
              <a:rPr lang="en-US" err="1">
                <a:ea typeface="+mn-lt"/>
                <a:cs typeface="+mn-lt"/>
              </a:rPr>
              <a:t>ZnO</a:t>
            </a:r>
            <a:r>
              <a:rPr lang="en-US" dirty="0">
                <a:ea typeface="+mn-lt"/>
                <a:cs typeface="+mn-lt"/>
              </a:rPr>
              <a:t> and SiO2 have shown promising results. </a:t>
            </a:r>
            <a:endParaRPr lang="en-US">
              <a:ea typeface="+mn-lt"/>
              <a:cs typeface="+mn-lt"/>
            </a:endParaRPr>
          </a:p>
          <a:p>
            <a:pPr>
              <a:buClr>
                <a:srgbClr val="1287C3"/>
              </a:buClr>
            </a:pPr>
            <a:r>
              <a:rPr lang="en-US" dirty="0">
                <a:ea typeface="+mn-lt"/>
                <a:cs typeface="+mn-lt"/>
              </a:rPr>
              <a:t>PAC-R effectively reduces spurt loss. </a:t>
            </a:r>
          </a:p>
          <a:p>
            <a:pPr>
              <a:buClr>
                <a:srgbClr val="1287C3"/>
              </a:buClr>
            </a:pPr>
            <a:r>
              <a:rPr lang="en-US" dirty="0">
                <a:ea typeface="+mn-lt"/>
                <a:cs typeface="+mn-lt"/>
              </a:rPr>
              <a:t>SiO2 demonstrates superior performance in HPHT tests compared to </a:t>
            </a:r>
            <a:r>
              <a:rPr lang="en-US" err="1">
                <a:ea typeface="+mn-lt"/>
                <a:cs typeface="+mn-lt"/>
              </a:rPr>
              <a:t>ZnO</a:t>
            </a:r>
            <a:r>
              <a:rPr lang="en-US" dirty="0">
                <a:ea typeface="+mn-lt"/>
                <a:cs typeface="+mn-lt"/>
              </a:rPr>
              <a:t>. </a:t>
            </a:r>
          </a:p>
          <a:p>
            <a:pPr>
              <a:buClr>
                <a:srgbClr val="1287C3"/>
              </a:buClr>
            </a:pPr>
            <a:r>
              <a:rPr lang="en-US" err="1">
                <a:ea typeface="+mn-lt"/>
                <a:cs typeface="+mn-lt"/>
              </a:rPr>
              <a:t>ZnO</a:t>
            </a:r>
            <a:r>
              <a:rPr lang="en-US" dirty="0">
                <a:ea typeface="+mn-lt"/>
                <a:cs typeface="+mn-lt"/>
              </a:rPr>
              <a:t> provides higher compressive strength than SiO2.</a:t>
            </a:r>
          </a:p>
          <a:p>
            <a:pPr>
              <a:buClr>
                <a:srgbClr val="1287C3"/>
              </a:buClr>
            </a:pPr>
            <a:r>
              <a:rPr lang="en-US" dirty="0">
                <a:ea typeface="+mn-lt"/>
                <a:cs typeface="+mn-lt"/>
              </a:rPr>
              <a:t>We understand the working of UCA (Ultrasonic Cement Analyzer). </a:t>
            </a:r>
          </a:p>
          <a:p>
            <a:pPr>
              <a:buClr>
                <a:srgbClr val="1287C3"/>
              </a:buClr>
            </a:pPr>
            <a:r>
              <a:rPr lang="en-US" dirty="0">
                <a:ea typeface="+mn-lt"/>
                <a:cs typeface="+mn-lt"/>
              </a:rPr>
              <a:t>We are able to prepare cement slurry with Hamilton Beach Mixer also. </a:t>
            </a:r>
            <a:endParaRPr lang="en-US" dirty="0"/>
          </a:p>
        </p:txBody>
      </p:sp>
    </p:spTree>
    <p:extLst>
      <p:ext uri="{BB962C8B-B14F-4D97-AF65-F5344CB8AC3E}">
        <p14:creationId xmlns:p14="http://schemas.microsoft.com/office/powerpoint/2010/main" val="901767401"/>
      </p:ext>
    </p:extLst>
  </p:cSld>
  <p:clrMapOvr>
    <a:overrideClrMapping bg1="dk1" tx1="lt1" bg2="dk2" tx2="lt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AD30037-67ED-4367-9BE0-45787510BF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gold medal with a banner&#10;&#10;Description automatically generated">
            <a:extLst>
              <a:ext uri="{FF2B5EF4-FFF2-40B4-BE49-F238E27FC236}">
                <a16:creationId xmlns:a16="http://schemas.microsoft.com/office/drawing/2014/main" id="{7ED2B6A2-0788-5094-5E22-50760B3681C0}"/>
              </a:ext>
            </a:extLst>
          </p:cNvPr>
          <p:cNvPicPr>
            <a:picLocks noChangeAspect="1"/>
          </p:cNvPicPr>
          <p:nvPr/>
        </p:nvPicPr>
        <p:blipFill rotWithShape="1">
          <a:blip r:embed="rId3"/>
          <a:srcRect l="8968" r="8831"/>
          <a:stretch/>
        </p:blipFill>
        <p:spPr>
          <a:xfrm>
            <a:off x="6892924" y="10"/>
            <a:ext cx="5299077" cy="6857990"/>
          </a:xfrm>
          <a:custGeom>
            <a:avLst/>
            <a:gdLst/>
            <a:ahLst/>
            <a:cxnLst/>
            <a:rect l="l" t="t" r="r" b="b"/>
            <a:pathLst>
              <a:path w="5299077" h="6858000">
                <a:moveTo>
                  <a:pt x="836871" y="0"/>
                </a:moveTo>
                <a:lnTo>
                  <a:pt x="5299077" y="0"/>
                </a:lnTo>
                <a:lnTo>
                  <a:pt x="5299077" y="6858000"/>
                </a:lnTo>
                <a:lnTo>
                  <a:pt x="1911312" y="6858000"/>
                </a:lnTo>
                <a:lnTo>
                  <a:pt x="0" y="5333999"/>
                </a:lnTo>
                <a:close/>
              </a:path>
            </a:pathLst>
          </a:custGeom>
        </p:spPr>
      </p:pic>
      <p:grpSp>
        <p:nvGrpSpPr>
          <p:cNvPr id="11" name="Group 10">
            <a:extLst>
              <a:ext uri="{FF2B5EF4-FFF2-40B4-BE49-F238E27FC236}">
                <a16:creationId xmlns:a16="http://schemas.microsoft.com/office/drawing/2014/main" id="{50841A4E-5BC1-44B4-83CF-D524E8AEAD6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32760" y="0"/>
            <a:ext cx="2436813" cy="6858001"/>
            <a:chOff x="1320800" y="0"/>
            <a:chExt cx="2436813" cy="6858001"/>
          </a:xfrm>
        </p:grpSpPr>
        <p:sp>
          <p:nvSpPr>
            <p:cNvPr id="12" name="Freeform 6">
              <a:extLst>
                <a:ext uri="{FF2B5EF4-FFF2-40B4-BE49-F238E27FC236}">
                  <a16:creationId xmlns:a16="http://schemas.microsoft.com/office/drawing/2014/main" id="{BF371BCC-8954-44E2-8C4F-29DC188727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txBody>
            <a:bodyPr/>
            <a:lstStyle/>
            <a:p>
              <a:endParaRPr lang="en-IN"/>
            </a:p>
          </p:txBody>
        </p:sp>
        <p:sp>
          <p:nvSpPr>
            <p:cNvPr id="13" name="Freeform 7">
              <a:extLst>
                <a:ext uri="{FF2B5EF4-FFF2-40B4-BE49-F238E27FC236}">
                  <a16:creationId xmlns:a16="http://schemas.microsoft.com/office/drawing/2014/main" id="{CD3505BE-B420-41C5-BE34-3E7652D37A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txBody>
            <a:bodyPr/>
            <a:lstStyle/>
            <a:p>
              <a:endParaRPr lang="en-IN"/>
            </a:p>
          </p:txBody>
        </p:sp>
        <p:sp>
          <p:nvSpPr>
            <p:cNvPr id="14" name="Freeform 8">
              <a:extLst>
                <a:ext uri="{FF2B5EF4-FFF2-40B4-BE49-F238E27FC236}">
                  <a16:creationId xmlns:a16="http://schemas.microsoft.com/office/drawing/2014/main" id="{4B68A05B-A78B-4D59-8CF9-1900731A21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txBody>
            <a:bodyPr/>
            <a:lstStyle/>
            <a:p>
              <a:endParaRPr lang="en-IN"/>
            </a:p>
          </p:txBody>
        </p:sp>
        <p:sp>
          <p:nvSpPr>
            <p:cNvPr id="15" name="Freeform 9">
              <a:extLst>
                <a:ext uri="{FF2B5EF4-FFF2-40B4-BE49-F238E27FC236}">
                  <a16:creationId xmlns:a16="http://schemas.microsoft.com/office/drawing/2014/main" id="{84D57A01-C112-4FF2-B5ED-0B762AAD9C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txBody>
            <a:bodyPr/>
            <a:lstStyle/>
            <a:p>
              <a:endParaRPr lang="en-IN"/>
            </a:p>
          </p:txBody>
        </p:sp>
        <p:sp>
          <p:nvSpPr>
            <p:cNvPr id="16" name="Freeform 10">
              <a:extLst>
                <a:ext uri="{FF2B5EF4-FFF2-40B4-BE49-F238E27FC236}">
                  <a16:creationId xmlns:a16="http://schemas.microsoft.com/office/drawing/2014/main" id="{6CCCCDF1-5D4F-4CA1-8400-DFBB96BB01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txBody>
            <a:bodyPr/>
            <a:lstStyle/>
            <a:p>
              <a:endParaRPr lang="en-IN"/>
            </a:p>
          </p:txBody>
        </p:sp>
        <p:sp>
          <p:nvSpPr>
            <p:cNvPr id="17" name="Freeform 11">
              <a:extLst>
                <a:ext uri="{FF2B5EF4-FFF2-40B4-BE49-F238E27FC236}">
                  <a16:creationId xmlns:a16="http://schemas.microsoft.com/office/drawing/2014/main" id="{20A090B2-5344-43CD-BC70-A6D44F15E8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txBody>
            <a:bodyPr/>
            <a:lstStyle/>
            <a:p>
              <a:endParaRPr lang="en-IN"/>
            </a:p>
          </p:txBody>
        </p:sp>
      </p:grpSp>
      <p:sp>
        <p:nvSpPr>
          <p:cNvPr id="2" name="Title 1">
            <a:extLst>
              <a:ext uri="{FF2B5EF4-FFF2-40B4-BE49-F238E27FC236}">
                <a16:creationId xmlns:a16="http://schemas.microsoft.com/office/drawing/2014/main" id="{2EF25E9D-DD2E-B88C-929F-23ECBD071649}"/>
              </a:ext>
            </a:extLst>
          </p:cNvPr>
          <p:cNvSpPr>
            <a:spLocks noGrp="1"/>
          </p:cNvSpPr>
          <p:nvPr>
            <p:ph type="title"/>
          </p:nvPr>
        </p:nvSpPr>
        <p:spPr>
          <a:xfrm>
            <a:off x="972080" y="2241"/>
            <a:ext cx="5260680" cy="968188"/>
          </a:xfrm>
        </p:spPr>
        <p:txBody>
          <a:bodyPr>
            <a:normAutofit/>
          </a:bodyPr>
          <a:lstStyle/>
          <a:p>
            <a:pPr algn="l"/>
            <a:r>
              <a:rPr lang="en-US" b="1" dirty="0"/>
              <a:t>ACKNOWLEDGEMENT</a:t>
            </a:r>
            <a:endParaRPr lang="en-US" b="1"/>
          </a:p>
        </p:txBody>
      </p:sp>
      <p:sp>
        <p:nvSpPr>
          <p:cNvPr id="3" name="Content Placeholder 2">
            <a:extLst>
              <a:ext uri="{FF2B5EF4-FFF2-40B4-BE49-F238E27FC236}">
                <a16:creationId xmlns:a16="http://schemas.microsoft.com/office/drawing/2014/main" id="{39BEFBA3-F2DE-0829-AA97-EB83F5778975}"/>
              </a:ext>
            </a:extLst>
          </p:cNvPr>
          <p:cNvSpPr>
            <a:spLocks noGrp="1"/>
          </p:cNvSpPr>
          <p:nvPr>
            <p:ph idx="1"/>
          </p:nvPr>
        </p:nvSpPr>
        <p:spPr>
          <a:xfrm>
            <a:off x="643468" y="1714500"/>
            <a:ext cx="5260680" cy="4614582"/>
          </a:xfrm>
        </p:spPr>
        <p:txBody>
          <a:bodyPr vert="horz" lIns="91440" tIns="45720" rIns="91440" bIns="45720" rtlCol="0" anchor="ctr">
            <a:noAutofit/>
          </a:bodyPr>
          <a:lstStyle/>
          <a:p>
            <a:pPr>
              <a:lnSpc>
                <a:spcPct val="90000"/>
              </a:lnSpc>
            </a:pPr>
            <a:r>
              <a:rPr lang="en-US" sz="1800" dirty="0">
                <a:ea typeface="+mn-lt"/>
                <a:cs typeface="+mn-lt"/>
              </a:rPr>
              <a:t>We would like to extend our heartfelt gratitude to the Rajiv Gandhi Institute of Petroleum Technology for providing us with the necessary facilities and resources. Additionally, we would like to express our sincere appreciation to the Department of Petroleum Engineering and Geo-Engineering for their unwavering support throughout our journey.</a:t>
            </a:r>
            <a:endParaRPr lang="en-US" sz="1800"/>
          </a:p>
          <a:p>
            <a:pPr>
              <a:lnSpc>
                <a:spcPct val="90000"/>
              </a:lnSpc>
              <a:buClr>
                <a:srgbClr val="1287C3"/>
              </a:buClr>
            </a:pPr>
            <a:r>
              <a:rPr lang="en-US" sz="1800" dirty="0">
                <a:ea typeface="+mn-lt"/>
                <a:cs typeface="+mn-lt"/>
              </a:rPr>
              <a:t>We would also like to convey our deepest appreciation to Dr. Shivanjali Sharma for her invaluable guidance and unwavering encouragement throughout the project. Her extensive knowledge and expertise in the field of nano-particles and cementing operations have played a pivotal role in shaping our research ideas and helping us overcome any challenges we encountered.</a:t>
            </a:r>
            <a:endParaRPr lang="en-US" sz="1800"/>
          </a:p>
          <a:p>
            <a:pPr>
              <a:lnSpc>
                <a:spcPct val="90000"/>
              </a:lnSpc>
              <a:buClr>
                <a:srgbClr val="1287C3"/>
              </a:buClr>
            </a:pPr>
            <a:r>
              <a:rPr lang="en-US" sz="1800" dirty="0">
                <a:ea typeface="+mn-lt"/>
                <a:cs typeface="+mn-lt"/>
              </a:rPr>
              <a:t>This project has significantly expanded our knowledge and provided us with invaluable exposure to cementing operations and their applications in the oil and gas industry.</a:t>
            </a:r>
            <a:endParaRPr lang="en-US" sz="1800"/>
          </a:p>
          <a:p>
            <a:pPr>
              <a:lnSpc>
                <a:spcPct val="90000"/>
              </a:lnSpc>
              <a:buClr>
                <a:srgbClr val="1287C3"/>
              </a:buClr>
            </a:pPr>
            <a:endParaRPr lang="en-US" sz="1300"/>
          </a:p>
        </p:txBody>
      </p:sp>
    </p:spTree>
    <p:extLst>
      <p:ext uri="{BB962C8B-B14F-4D97-AF65-F5344CB8AC3E}">
        <p14:creationId xmlns:p14="http://schemas.microsoft.com/office/powerpoint/2010/main" val="36982431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6D7E25-851A-927A-8089-9D28AFFD609D}"/>
              </a:ext>
            </a:extLst>
          </p:cNvPr>
          <p:cNvSpPr>
            <a:spLocks noGrp="1"/>
          </p:cNvSpPr>
          <p:nvPr>
            <p:ph type="title"/>
          </p:nvPr>
        </p:nvSpPr>
        <p:spPr>
          <a:xfrm>
            <a:off x="1361046" y="2241"/>
            <a:ext cx="10018713" cy="1192305"/>
          </a:xfrm>
        </p:spPr>
        <p:txBody>
          <a:bodyPr/>
          <a:lstStyle/>
          <a:p>
            <a:r>
              <a:rPr lang="en-US" b="1"/>
              <a:t>REFERENCES</a:t>
            </a:r>
            <a:endParaRPr lang="en-US" b="1" dirty="0"/>
          </a:p>
        </p:txBody>
      </p:sp>
      <p:sp>
        <p:nvSpPr>
          <p:cNvPr id="6" name="Content Placeholder 5">
            <a:extLst>
              <a:ext uri="{FF2B5EF4-FFF2-40B4-BE49-F238E27FC236}">
                <a16:creationId xmlns:a16="http://schemas.microsoft.com/office/drawing/2014/main" id="{62A178E7-7480-4032-4EBC-50DFC852D935}"/>
              </a:ext>
            </a:extLst>
          </p:cNvPr>
          <p:cNvSpPr>
            <a:spLocks noGrp="1"/>
          </p:cNvSpPr>
          <p:nvPr>
            <p:ph idx="1"/>
          </p:nvPr>
        </p:nvSpPr>
        <p:spPr>
          <a:xfrm>
            <a:off x="1484310" y="1042147"/>
            <a:ext cx="10018713" cy="5578288"/>
          </a:xfrm>
        </p:spPr>
        <p:txBody>
          <a:bodyPr>
            <a:normAutofit/>
          </a:bodyPr>
          <a:lstStyle/>
          <a:p>
            <a:r>
              <a:rPr lang="en-US" sz="1800" dirty="0">
                <a:ea typeface="+mn-lt"/>
                <a:cs typeface="+mn-lt"/>
              </a:rPr>
              <a:t>[1] Sanaa Goyal, Pradeep Joshi, Rakesh Singh, Rohan, Applications and role of Nano-Silica particles on altering the properties and their usage for oil well cementing, DOI: 10.1016/j.matpr.2021.01.435</a:t>
            </a:r>
          </a:p>
          <a:p>
            <a:pPr>
              <a:buClr>
                <a:srgbClr val="1287C3"/>
              </a:buClr>
            </a:pPr>
            <a:r>
              <a:rPr lang="en-US" sz="1800" dirty="0">
                <a:ea typeface="+mn-lt"/>
                <a:cs typeface="+mn-lt"/>
              </a:rPr>
              <a:t> [2] Fahad Khan, Himanshu </a:t>
            </a:r>
            <a:r>
              <a:rPr lang="en-US" sz="1800" err="1">
                <a:ea typeface="+mn-lt"/>
                <a:cs typeface="+mn-lt"/>
              </a:rPr>
              <a:t>Kesarwani</a:t>
            </a:r>
            <a:r>
              <a:rPr lang="en-US" sz="1800" dirty="0">
                <a:ea typeface="+mn-lt"/>
                <a:cs typeface="+mn-lt"/>
              </a:rPr>
              <a:t>, Gaurav Kataria, Govind Mittal &amp; Shivanjali Sharma (2022): Application of titanium dioxide nanoparticles for the design of oil well cement slurry – a study based on compressive strength, setting time and rheology, Journal of Adhesion Science and Technology, DOI: 10.1080/01694243.2022.2087963</a:t>
            </a:r>
          </a:p>
          <a:p>
            <a:pPr>
              <a:buClr>
                <a:srgbClr val="1287C3"/>
              </a:buClr>
            </a:pPr>
            <a:r>
              <a:rPr lang="en-US" sz="1800" dirty="0">
                <a:ea typeface="+mn-lt"/>
                <a:cs typeface="+mn-lt"/>
              </a:rPr>
              <a:t> [3] Alexander Anya, Hossein Emadi, Marshall Watson, Effect of size and shape of oil well cement test specimen on uniaxial compressive strength measurements DOI: 10.1016/j.petrol.2020.107538</a:t>
            </a:r>
          </a:p>
          <a:p>
            <a:pPr>
              <a:buClr>
                <a:srgbClr val="1287C3"/>
              </a:buClr>
            </a:pPr>
            <a:r>
              <a:rPr lang="en-US" sz="1800" dirty="0">
                <a:ea typeface="+mn-lt"/>
                <a:cs typeface="+mn-lt"/>
              </a:rPr>
              <a:t> [4] Robert F. Mitchell Stefan Z. Miska, Fundamental of Drilling Engineering, SOCIETY OF PETROLEUM ENGINEERS, Chapter 4: Cementing (Page No. 139-178) </a:t>
            </a:r>
          </a:p>
          <a:p>
            <a:pPr>
              <a:buClr>
                <a:srgbClr val="1287C3"/>
              </a:buClr>
            </a:pPr>
            <a:r>
              <a:rPr lang="en-US" sz="1800" dirty="0">
                <a:ea typeface="+mn-lt"/>
                <a:cs typeface="+mn-lt"/>
              </a:rPr>
              <a:t>[5] </a:t>
            </a:r>
            <a:r>
              <a:rPr lang="en-US" sz="1800" err="1">
                <a:ea typeface="+mn-lt"/>
                <a:cs typeface="+mn-lt"/>
              </a:rPr>
              <a:t>Salaheldin</a:t>
            </a:r>
            <a:r>
              <a:rPr lang="en-US" sz="1800" dirty="0">
                <a:ea typeface="+mn-lt"/>
                <a:cs typeface="+mn-lt"/>
              </a:rPr>
              <a:t> </a:t>
            </a:r>
            <a:r>
              <a:rPr lang="en-US" sz="1800" err="1">
                <a:ea typeface="+mn-lt"/>
                <a:cs typeface="+mn-lt"/>
              </a:rPr>
              <a:t>Elkatatny</a:t>
            </a:r>
            <a:r>
              <a:rPr lang="en-US" sz="1800" dirty="0">
                <a:ea typeface="+mn-lt"/>
                <a:cs typeface="+mn-lt"/>
              </a:rPr>
              <a:t>, Mohamed Mahmoud, Hisham A. Nasr-EI-</a:t>
            </a:r>
            <a:r>
              <a:rPr lang="en-US" sz="1800" err="1">
                <a:ea typeface="+mn-lt"/>
                <a:cs typeface="+mn-lt"/>
              </a:rPr>
              <a:t>Din,Filter</a:t>
            </a:r>
            <a:r>
              <a:rPr lang="en-US" sz="1800" dirty="0">
                <a:ea typeface="+mn-lt"/>
                <a:cs typeface="+mn-lt"/>
              </a:rPr>
              <a:t> Cake Properties of Water-Based </a:t>
            </a:r>
            <a:r>
              <a:rPr lang="en-US" sz="1800" err="1">
                <a:ea typeface="+mn-lt"/>
                <a:cs typeface="+mn-lt"/>
              </a:rPr>
              <a:t>Driiiing</a:t>
            </a:r>
            <a:r>
              <a:rPr lang="en-US" sz="1800" dirty="0">
                <a:ea typeface="+mn-lt"/>
                <a:cs typeface="+mn-lt"/>
              </a:rPr>
              <a:t> </a:t>
            </a:r>
            <a:r>
              <a:rPr lang="en-US" sz="1800" err="1">
                <a:ea typeface="+mn-lt"/>
                <a:cs typeface="+mn-lt"/>
              </a:rPr>
              <a:t>Fiuids</a:t>
            </a:r>
            <a:r>
              <a:rPr lang="en-US" sz="1800" dirty="0">
                <a:ea typeface="+mn-lt"/>
                <a:cs typeface="+mn-lt"/>
              </a:rPr>
              <a:t> Under Static and Dynamic Conditions Using Computed Tomography Scan DOI: 10.1115/1.4023483 </a:t>
            </a:r>
            <a:endParaRPr lang="en-US" sz="1800"/>
          </a:p>
        </p:txBody>
      </p:sp>
    </p:spTree>
    <p:extLst>
      <p:ext uri="{BB962C8B-B14F-4D97-AF65-F5344CB8AC3E}">
        <p14:creationId xmlns:p14="http://schemas.microsoft.com/office/powerpoint/2010/main" val="2655239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F2E384-DE69-013C-E3E3-CA80A31E4B5C}"/>
              </a:ext>
            </a:extLst>
          </p:cNvPr>
          <p:cNvSpPr>
            <a:spLocks noGrp="1"/>
          </p:cNvSpPr>
          <p:nvPr>
            <p:ph type="title"/>
          </p:nvPr>
        </p:nvSpPr>
        <p:spPr>
          <a:xfrm>
            <a:off x="1405142" y="2969"/>
            <a:ext cx="10018713" cy="1099457"/>
          </a:xfrm>
        </p:spPr>
        <p:txBody>
          <a:bodyPr/>
          <a:lstStyle/>
          <a:p>
            <a:r>
              <a:rPr lang="en-US" b="1" dirty="0"/>
              <a:t>REFERENCES</a:t>
            </a:r>
          </a:p>
        </p:txBody>
      </p:sp>
      <p:sp>
        <p:nvSpPr>
          <p:cNvPr id="3" name="Content Placeholder 2">
            <a:extLst>
              <a:ext uri="{FF2B5EF4-FFF2-40B4-BE49-F238E27FC236}">
                <a16:creationId xmlns:a16="http://schemas.microsoft.com/office/drawing/2014/main" id="{F9AFB59D-053A-BE39-357D-16D99B869A4F}"/>
              </a:ext>
            </a:extLst>
          </p:cNvPr>
          <p:cNvSpPr>
            <a:spLocks noGrp="1"/>
          </p:cNvSpPr>
          <p:nvPr>
            <p:ph idx="1"/>
          </p:nvPr>
        </p:nvSpPr>
        <p:spPr>
          <a:xfrm>
            <a:off x="1484310" y="1291441"/>
            <a:ext cx="10018713" cy="4499759"/>
          </a:xfrm>
        </p:spPr>
        <p:txBody>
          <a:bodyPr>
            <a:normAutofit/>
          </a:bodyPr>
          <a:lstStyle/>
          <a:p>
            <a:r>
              <a:rPr lang="en-US" sz="1800" dirty="0">
                <a:ea typeface="+mn-lt"/>
                <a:cs typeface="+mn-lt"/>
              </a:rPr>
              <a:t>[6] </a:t>
            </a:r>
            <a:r>
              <a:rPr lang="en-US" sz="1800" dirty="0" err="1">
                <a:ea typeface="+mn-lt"/>
                <a:cs typeface="+mn-lt"/>
              </a:rPr>
              <a:t>Shivshambhu</a:t>
            </a:r>
            <a:r>
              <a:rPr lang="en-US" sz="1800" dirty="0">
                <a:ea typeface="+mn-lt"/>
                <a:cs typeface="+mn-lt"/>
              </a:rPr>
              <a:t> Kumar, Achinta Bera, Subhash N. Shah, Potential applications of nanomaterials in oil and gas well cementing: Current status, challenges and prospects, DOI: 10.1016/j.petrol.2022.110395</a:t>
            </a:r>
          </a:p>
          <a:p>
            <a:pPr>
              <a:buClr>
                <a:srgbClr val="1287C3"/>
              </a:buClr>
            </a:pPr>
            <a:r>
              <a:rPr lang="en-US" sz="1800" dirty="0">
                <a:ea typeface="+mn-lt"/>
                <a:cs typeface="+mn-lt"/>
              </a:rPr>
              <a:t> [7] Petro Ezekiel </a:t>
            </a:r>
            <a:r>
              <a:rPr lang="en-US" sz="1800" dirty="0" err="1">
                <a:ea typeface="+mn-lt"/>
                <a:cs typeface="+mn-lt"/>
              </a:rPr>
              <a:t>Mabeyo</a:t>
            </a:r>
            <a:r>
              <a:rPr lang="en-US" sz="1800" dirty="0">
                <a:ea typeface="+mn-lt"/>
                <a:cs typeface="+mn-lt"/>
              </a:rPr>
              <a:t> </a:t>
            </a:r>
            <a:r>
              <a:rPr lang="en-US" sz="1800" dirty="0" err="1">
                <a:ea typeface="+mn-lt"/>
                <a:cs typeface="+mn-lt"/>
              </a:rPr>
              <a:t>a,b</a:t>
            </a:r>
            <a:r>
              <a:rPr lang="en-US" sz="1800" dirty="0">
                <a:ea typeface="+mn-lt"/>
                <a:cs typeface="+mn-lt"/>
              </a:rPr>
              <a:t> , Yusra Salmin Ibrahim a , Jun Gu, Effect of high metakaolin content on compressive and shear-bond strengths of oil well cement at 80°C, DOI: 10.1016/j.conbuildmat.2019.117962</a:t>
            </a:r>
          </a:p>
          <a:p>
            <a:pPr>
              <a:buClr>
                <a:srgbClr val="1287C3"/>
              </a:buClr>
            </a:pPr>
            <a:r>
              <a:rPr lang="en-US" sz="1800" dirty="0">
                <a:ea typeface="+mn-lt"/>
                <a:cs typeface="+mn-lt"/>
              </a:rPr>
              <a:t> [8] Hussian Rabia, Well Engineering and Construction, Chapter 6 Cementing (Page No 201-264) </a:t>
            </a:r>
          </a:p>
          <a:p>
            <a:pPr>
              <a:buClr>
                <a:srgbClr val="1287C3"/>
              </a:buClr>
            </a:pPr>
            <a:r>
              <a:rPr lang="en-US" sz="1800" dirty="0">
                <a:ea typeface="+mn-lt"/>
                <a:cs typeface="+mn-lt"/>
              </a:rPr>
              <a:t>[9] American Petroleum Institute, Recommended Practice for Testing Well Cements, API Recommended Practice 10B-2 Second Edition, APRIL 2013 (R2019), 2013.</a:t>
            </a:r>
          </a:p>
          <a:p>
            <a:pPr>
              <a:buClr>
                <a:srgbClr val="1287C3"/>
              </a:buClr>
            </a:pPr>
            <a:r>
              <a:rPr lang="en-US" sz="1800" dirty="0">
                <a:ea typeface="+mn-lt"/>
                <a:cs typeface="+mn-lt"/>
              </a:rPr>
              <a:t> [10] P. Souza, R. Soares, M. Anjos, J. Freitas, A. Martinelli, D. Melo, Cement slurries of oil wells under high temperature and pressure: the effects of the use of ceramic waste and silica flour, Brazilian J. Pet. Gas. 6 (2012) 105–113. DOI: 10.5419/bjpg2012-0009</a:t>
            </a:r>
            <a:endParaRPr lang="en-US" sz="1800"/>
          </a:p>
        </p:txBody>
      </p:sp>
    </p:spTree>
    <p:extLst>
      <p:ext uri="{BB962C8B-B14F-4D97-AF65-F5344CB8AC3E}">
        <p14:creationId xmlns:p14="http://schemas.microsoft.com/office/powerpoint/2010/main" val="6866685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useBgFill="1">
        <p:nvSpPr>
          <p:cNvPr id="35" name="Rectangle 34">
            <a:extLst>
              <a:ext uri="{FF2B5EF4-FFF2-40B4-BE49-F238E27FC236}">
                <a16:creationId xmlns:a16="http://schemas.microsoft.com/office/drawing/2014/main" id="{85428F22-76B3-4107-AADE-3F9EC95FD3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6" name="Group 35">
            <a:extLst>
              <a:ext uri="{FF2B5EF4-FFF2-40B4-BE49-F238E27FC236}">
                <a16:creationId xmlns:a16="http://schemas.microsoft.com/office/drawing/2014/main" id="{5346FBCF-5353-4172-96F5-4B7EB07777C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290265" y="-12875"/>
            <a:ext cx="2604396" cy="6890194"/>
            <a:chOff x="2199787" y="-12875"/>
            <a:chExt cx="2679011" cy="6890194"/>
          </a:xfrm>
        </p:grpSpPr>
        <p:sp useBgFill="1">
          <p:nvSpPr>
            <p:cNvPr id="25" name="Rectangle 19">
              <a:extLst>
                <a:ext uri="{FF2B5EF4-FFF2-40B4-BE49-F238E27FC236}">
                  <a16:creationId xmlns:a16="http://schemas.microsoft.com/office/drawing/2014/main" id="{343F3E6D-808D-43AD-9485-AD0014BEAE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white">
            <a:xfrm>
              <a:off x="2199787" y="-12875"/>
              <a:ext cx="2679011" cy="5301468"/>
            </a:xfrm>
            <a:custGeom>
              <a:avLst/>
              <a:gdLst>
                <a:gd name="connsiteX0" fmla="*/ 0 w 2570017"/>
                <a:gd name="connsiteY0" fmla="*/ 0 h 2554287"/>
                <a:gd name="connsiteX1" fmla="*/ 2570017 w 2570017"/>
                <a:gd name="connsiteY1" fmla="*/ 0 h 2554287"/>
                <a:gd name="connsiteX2" fmla="*/ 2570017 w 2570017"/>
                <a:gd name="connsiteY2" fmla="*/ 2554287 h 2554287"/>
                <a:gd name="connsiteX3" fmla="*/ 0 w 2570017"/>
                <a:gd name="connsiteY3" fmla="*/ 2554287 h 2554287"/>
                <a:gd name="connsiteX4" fmla="*/ 0 w 2570017"/>
                <a:gd name="connsiteY4" fmla="*/ 0 h 2554287"/>
                <a:gd name="connsiteX0" fmla="*/ 904009 w 2570017"/>
                <a:gd name="connsiteY0" fmla="*/ 0 h 2554287"/>
                <a:gd name="connsiteX1" fmla="*/ 2570017 w 2570017"/>
                <a:gd name="connsiteY1" fmla="*/ 0 h 2554287"/>
                <a:gd name="connsiteX2" fmla="*/ 2570017 w 2570017"/>
                <a:gd name="connsiteY2" fmla="*/ 2554287 h 2554287"/>
                <a:gd name="connsiteX3" fmla="*/ 0 w 2570017"/>
                <a:gd name="connsiteY3" fmla="*/ 2554287 h 2554287"/>
                <a:gd name="connsiteX4" fmla="*/ 904009 w 2570017"/>
                <a:gd name="connsiteY4" fmla="*/ 0 h 2554287"/>
                <a:gd name="connsiteX0" fmla="*/ 644236 w 2570017"/>
                <a:gd name="connsiteY0" fmla="*/ 10391 h 2554287"/>
                <a:gd name="connsiteX1" fmla="*/ 2570017 w 2570017"/>
                <a:gd name="connsiteY1" fmla="*/ 0 h 2554287"/>
                <a:gd name="connsiteX2" fmla="*/ 2570017 w 2570017"/>
                <a:gd name="connsiteY2" fmla="*/ 2554287 h 2554287"/>
                <a:gd name="connsiteX3" fmla="*/ 0 w 2570017"/>
                <a:gd name="connsiteY3" fmla="*/ 2554287 h 2554287"/>
                <a:gd name="connsiteX4" fmla="*/ 644236 w 2570017"/>
                <a:gd name="connsiteY4" fmla="*/ 10391 h 2554287"/>
                <a:gd name="connsiteX0" fmla="*/ 633845 w 2570017"/>
                <a:gd name="connsiteY0" fmla="*/ 0 h 2554287"/>
                <a:gd name="connsiteX1" fmla="*/ 2570017 w 2570017"/>
                <a:gd name="connsiteY1" fmla="*/ 0 h 2554287"/>
                <a:gd name="connsiteX2" fmla="*/ 2570017 w 2570017"/>
                <a:gd name="connsiteY2" fmla="*/ 2554287 h 2554287"/>
                <a:gd name="connsiteX3" fmla="*/ 0 w 2570017"/>
                <a:gd name="connsiteY3" fmla="*/ 2554287 h 2554287"/>
                <a:gd name="connsiteX4" fmla="*/ 633845 w 2570017"/>
                <a:gd name="connsiteY4" fmla="*/ 0 h 2554287"/>
                <a:gd name="connsiteX0" fmla="*/ 675409 w 2611581"/>
                <a:gd name="connsiteY0" fmla="*/ 0 h 2554287"/>
                <a:gd name="connsiteX1" fmla="*/ 2611581 w 2611581"/>
                <a:gd name="connsiteY1" fmla="*/ 0 h 2554287"/>
                <a:gd name="connsiteX2" fmla="*/ 2611581 w 2611581"/>
                <a:gd name="connsiteY2" fmla="*/ 2554287 h 2554287"/>
                <a:gd name="connsiteX3" fmla="*/ 0 w 2611581"/>
                <a:gd name="connsiteY3" fmla="*/ 2554287 h 2554287"/>
                <a:gd name="connsiteX4" fmla="*/ 675409 w 2611581"/>
                <a:gd name="connsiteY4" fmla="*/ 0 h 2554287"/>
                <a:gd name="connsiteX0" fmla="*/ 650979 w 2587151"/>
                <a:gd name="connsiteY0" fmla="*/ 0 h 2554287"/>
                <a:gd name="connsiteX1" fmla="*/ 2587151 w 2587151"/>
                <a:gd name="connsiteY1" fmla="*/ 0 h 2554287"/>
                <a:gd name="connsiteX2" fmla="*/ 2587151 w 2587151"/>
                <a:gd name="connsiteY2" fmla="*/ 2554287 h 2554287"/>
                <a:gd name="connsiteX3" fmla="*/ 0 w 2587151"/>
                <a:gd name="connsiteY3" fmla="*/ 2548595 h 2554287"/>
                <a:gd name="connsiteX4" fmla="*/ 650979 w 2587151"/>
                <a:gd name="connsiteY4" fmla="*/ 0 h 2554287"/>
                <a:gd name="connsiteX0" fmla="*/ 730379 w 2587151"/>
                <a:gd name="connsiteY0" fmla="*/ 5692 h 2554287"/>
                <a:gd name="connsiteX1" fmla="*/ 2587151 w 2587151"/>
                <a:gd name="connsiteY1" fmla="*/ 0 h 2554287"/>
                <a:gd name="connsiteX2" fmla="*/ 2587151 w 2587151"/>
                <a:gd name="connsiteY2" fmla="*/ 2554287 h 2554287"/>
                <a:gd name="connsiteX3" fmla="*/ 0 w 2587151"/>
                <a:gd name="connsiteY3" fmla="*/ 2548595 h 2554287"/>
                <a:gd name="connsiteX4" fmla="*/ 730379 w 2587151"/>
                <a:gd name="connsiteY4" fmla="*/ 5692 h 2554287"/>
                <a:gd name="connsiteX0" fmla="*/ 864750 w 2587151"/>
                <a:gd name="connsiteY0" fmla="*/ 2847 h 2554287"/>
                <a:gd name="connsiteX1" fmla="*/ 2587151 w 2587151"/>
                <a:gd name="connsiteY1" fmla="*/ 0 h 2554287"/>
                <a:gd name="connsiteX2" fmla="*/ 2587151 w 2587151"/>
                <a:gd name="connsiteY2" fmla="*/ 2554287 h 2554287"/>
                <a:gd name="connsiteX3" fmla="*/ 0 w 2587151"/>
                <a:gd name="connsiteY3" fmla="*/ 2548595 h 2554287"/>
                <a:gd name="connsiteX4" fmla="*/ 864750 w 2587151"/>
                <a:gd name="connsiteY4" fmla="*/ 2847 h 2554287"/>
                <a:gd name="connsiteX0" fmla="*/ 883073 w 2587151"/>
                <a:gd name="connsiteY0" fmla="*/ 1 h 2554287"/>
                <a:gd name="connsiteX1" fmla="*/ 2587151 w 2587151"/>
                <a:gd name="connsiteY1" fmla="*/ 0 h 2554287"/>
                <a:gd name="connsiteX2" fmla="*/ 2587151 w 2587151"/>
                <a:gd name="connsiteY2" fmla="*/ 2554287 h 2554287"/>
                <a:gd name="connsiteX3" fmla="*/ 0 w 2587151"/>
                <a:gd name="connsiteY3" fmla="*/ 2548595 h 2554287"/>
                <a:gd name="connsiteX4" fmla="*/ 883073 w 2587151"/>
                <a:gd name="connsiteY4" fmla="*/ 1 h 2554287"/>
                <a:gd name="connsiteX0" fmla="*/ 895288 w 2599366"/>
                <a:gd name="connsiteY0" fmla="*/ 1 h 2554287"/>
                <a:gd name="connsiteX1" fmla="*/ 2599366 w 2599366"/>
                <a:gd name="connsiteY1" fmla="*/ 0 h 2554287"/>
                <a:gd name="connsiteX2" fmla="*/ 2599366 w 2599366"/>
                <a:gd name="connsiteY2" fmla="*/ 2554287 h 2554287"/>
                <a:gd name="connsiteX3" fmla="*/ 0 w 2599366"/>
                <a:gd name="connsiteY3" fmla="*/ 2542904 h 2554287"/>
                <a:gd name="connsiteX4" fmla="*/ 895288 w 2599366"/>
                <a:gd name="connsiteY4" fmla="*/ 1 h 2554287"/>
                <a:gd name="connsiteX0" fmla="*/ 895288 w 2599366"/>
                <a:gd name="connsiteY0" fmla="*/ 1 h 2554287"/>
                <a:gd name="connsiteX1" fmla="*/ 2599366 w 2599366"/>
                <a:gd name="connsiteY1" fmla="*/ 0 h 2554287"/>
                <a:gd name="connsiteX2" fmla="*/ 2599366 w 2599366"/>
                <a:gd name="connsiteY2" fmla="*/ 2554287 h 2554287"/>
                <a:gd name="connsiteX3" fmla="*/ 0 w 2599366"/>
                <a:gd name="connsiteY3" fmla="*/ 2542904 h 2554287"/>
                <a:gd name="connsiteX4" fmla="*/ 895288 w 2599366"/>
                <a:gd name="connsiteY4" fmla="*/ 1 h 2554287"/>
                <a:gd name="connsiteX0" fmla="*/ 895288 w 2611581"/>
                <a:gd name="connsiteY0" fmla="*/ 1 h 2565670"/>
                <a:gd name="connsiteX1" fmla="*/ 2599366 w 2611581"/>
                <a:gd name="connsiteY1" fmla="*/ 0 h 2565670"/>
                <a:gd name="connsiteX2" fmla="*/ 2611581 w 2611581"/>
                <a:gd name="connsiteY2" fmla="*/ 2565670 h 2565670"/>
                <a:gd name="connsiteX3" fmla="*/ 0 w 2611581"/>
                <a:gd name="connsiteY3" fmla="*/ 2542904 h 2565670"/>
                <a:gd name="connsiteX4" fmla="*/ 895288 w 2611581"/>
                <a:gd name="connsiteY4" fmla="*/ 1 h 2565670"/>
                <a:gd name="connsiteX0" fmla="*/ 895288 w 2611581"/>
                <a:gd name="connsiteY0" fmla="*/ 1 h 2565670"/>
                <a:gd name="connsiteX1" fmla="*/ 2599366 w 2611581"/>
                <a:gd name="connsiteY1" fmla="*/ 0 h 2565670"/>
                <a:gd name="connsiteX2" fmla="*/ 2611581 w 2611581"/>
                <a:gd name="connsiteY2" fmla="*/ 2565670 h 2565670"/>
                <a:gd name="connsiteX3" fmla="*/ 0 w 2611581"/>
                <a:gd name="connsiteY3" fmla="*/ 2542904 h 2565670"/>
                <a:gd name="connsiteX4" fmla="*/ 895288 w 2611581"/>
                <a:gd name="connsiteY4" fmla="*/ 1 h 2565670"/>
                <a:gd name="connsiteX0" fmla="*/ 895288 w 2611581"/>
                <a:gd name="connsiteY0" fmla="*/ 1 h 2565670"/>
                <a:gd name="connsiteX1" fmla="*/ 2599366 w 2611581"/>
                <a:gd name="connsiteY1" fmla="*/ 0 h 2565670"/>
                <a:gd name="connsiteX2" fmla="*/ 2611581 w 2611581"/>
                <a:gd name="connsiteY2" fmla="*/ 2565670 h 2565670"/>
                <a:gd name="connsiteX3" fmla="*/ 0 w 2611581"/>
                <a:gd name="connsiteY3" fmla="*/ 2545750 h 2565670"/>
                <a:gd name="connsiteX4" fmla="*/ 895288 w 2611581"/>
                <a:gd name="connsiteY4" fmla="*/ 1 h 2565670"/>
                <a:gd name="connsiteX0" fmla="*/ 1544433 w 3260726"/>
                <a:gd name="connsiteY0" fmla="*/ 1 h 2565670"/>
                <a:gd name="connsiteX1" fmla="*/ 3248511 w 3260726"/>
                <a:gd name="connsiteY1" fmla="*/ 0 h 2565670"/>
                <a:gd name="connsiteX2" fmla="*/ 3260726 w 3260726"/>
                <a:gd name="connsiteY2" fmla="*/ 2565670 h 2565670"/>
                <a:gd name="connsiteX3" fmla="*/ 0 w 3260726"/>
                <a:gd name="connsiteY3" fmla="*/ 2521058 h 2565670"/>
                <a:gd name="connsiteX4" fmla="*/ 1544433 w 3260726"/>
                <a:gd name="connsiteY4" fmla="*/ 1 h 2565670"/>
                <a:gd name="connsiteX0" fmla="*/ 921784 w 3260726"/>
                <a:gd name="connsiteY0" fmla="*/ 12347 h 2565670"/>
                <a:gd name="connsiteX1" fmla="*/ 3248511 w 3260726"/>
                <a:gd name="connsiteY1" fmla="*/ 0 h 2565670"/>
                <a:gd name="connsiteX2" fmla="*/ 3260726 w 3260726"/>
                <a:gd name="connsiteY2" fmla="*/ 2565670 h 2565670"/>
                <a:gd name="connsiteX3" fmla="*/ 0 w 3260726"/>
                <a:gd name="connsiteY3" fmla="*/ 2521058 h 2565670"/>
                <a:gd name="connsiteX4" fmla="*/ 921784 w 3260726"/>
                <a:gd name="connsiteY4" fmla="*/ 12347 h 2565670"/>
                <a:gd name="connsiteX0" fmla="*/ 921784 w 3260726"/>
                <a:gd name="connsiteY0" fmla="*/ 12347 h 2565670"/>
                <a:gd name="connsiteX1" fmla="*/ 2321160 w 3260726"/>
                <a:gd name="connsiteY1" fmla="*/ 0 h 2565670"/>
                <a:gd name="connsiteX2" fmla="*/ 3260726 w 3260726"/>
                <a:gd name="connsiteY2" fmla="*/ 2565670 h 2565670"/>
                <a:gd name="connsiteX3" fmla="*/ 0 w 3260726"/>
                <a:gd name="connsiteY3" fmla="*/ 2521058 h 2565670"/>
                <a:gd name="connsiteX4" fmla="*/ 921784 w 3260726"/>
                <a:gd name="connsiteY4" fmla="*/ 12347 h 2565670"/>
                <a:gd name="connsiteX0" fmla="*/ 921784 w 2322228"/>
                <a:gd name="connsiteY0" fmla="*/ 12347 h 2565670"/>
                <a:gd name="connsiteX1" fmla="*/ 2321160 w 2322228"/>
                <a:gd name="connsiteY1" fmla="*/ 0 h 2565670"/>
                <a:gd name="connsiteX2" fmla="*/ 2320129 w 2322228"/>
                <a:gd name="connsiteY2" fmla="*/ 2565670 h 2565670"/>
                <a:gd name="connsiteX3" fmla="*/ 0 w 2322228"/>
                <a:gd name="connsiteY3" fmla="*/ 2521058 h 2565670"/>
                <a:gd name="connsiteX4" fmla="*/ 921784 w 2322228"/>
                <a:gd name="connsiteY4" fmla="*/ 12347 h 2565670"/>
                <a:gd name="connsiteX0" fmla="*/ 921784 w 2322228"/>
                <a:gd name="connsiteY0" fmla="*/ 0 h 2571841"/>
                <a:gd name="connsiteX1" fmla="*/ 2321160 w 2322228"/>
                <a:gd name="connsiteY1" fmla="*/ 6171 h 2571841"/>
                <a:gd name="connsiteX2" fmla="*/ 2320129 w 2322228"/>
                <a:gd name="connsiteY2" fmla="*/ 2571841 h 2571841"/>
                <a:gd name="connsiteX3" fmla="*/ 0 w 2322228"/>
                <a:gd name="connsiteY3" fmla="*/ 2527229 h 2571841"/>
                <a:gd name="connsiteX4" fmla="*/ 921784 w 2322228"/>
                <a:gd name="connsiteY4" fmla="*/ 0 h 2571841"/>
                <a:gd name="connsiteX0" fmla="*/ 921784 w 2611583"/>
                <a:gd name="connsiteY0" fmla="*/ 0 h 2540977"/>
                <a:gd name="connsiteX1" fmla="*/ 2321160 w 2611583"/>
                <a:gd name="connsiteY1" fmla="*/ 6171 h 2540977"/>
                <a:gd name="connsiteX2" fmla="*/ 2611583 w 2611583"/>
                <a:gd name="connsiteY2" fmla="*/ 2540977 h 2540977"/>
                <a:gd name="connsiteX3" fmla="*/ 0 w 2611583"/>
                <a:gd name="connsiteY3" fmla="*/ 2527229 h 2540977"/>
                <a:gd name="connsiteX4" fmla="*/ 921784 w 2611583"/>
                <a:gd name="connsiteY4" fmla="*/ 0 h 2540977"/>
                <a:gd name="connsiteX0" fmla="*/ 921784 w 2611583"/>
                <a:gd name="connsiteY0" fmla="*/ 2 h 2540979"/>
                <a:gd name="connsiteX1" fmla="*/ 2572870 w 2611583"/>
                <a:gd name="connsiteY1" fmla="*/ 0 h 2540979"/>
                <a:gd name="connsiteX2" fmla="*/ 2611583 w 2611583"/>
                <a:gd name="connsiteY2" fmla="*/ 2540979 h 2540979"/>
                <a:gd name="connsiteX3" fmla="*/ 0 w 2611583"/>
                <a:gd name="connsiteY3" fmla="*/ 2527231 h 2540979"/>
                <a:gd name="connsiteX4" fmla="*/ 921784 w 2611583"/>
                <a:gd name="connsiteY4" fmla="*/ 2 h 2540979"/>
                <a:gd name="connsiteX0" fmla="*/ 921784 w 2705467"/>
                <a:gd name="connsiteY0" fmla="*/ 0 h 2540977"/>
                <a:gd name="connsiteX1" fmla="*/ 2705349 w 2705467"/>
                <a:gd name="connsiteY1" fmla="*/ 6171 h 2540977"/>
                <a:gd name="connsiteX2" fmla="*/ 2611583 w 2705467"/>
                <a:gd name="connsiteY2" fmla="*/ 2540977 h 2540977"/>
                <a:gd name="connsiteX3" fmla="*/ 0 w 2705467"/>
                <a:gd name="connsiteY3" fmla="*/ 2527229 h 2540977"/>
                <a:gd name="connsiteX4" fmla="*/ 921784 w 2705467"/>
                <a:gd name="connsiteY4" fmla="*/ 0 h 2540977"/>
                <a:gd name="connsiteX0" fmla="*/ 921784 w 2718702"/>
                <a:gd name="connsiteY0" fmla="*/ 2 h 2540979"/>
                <a:gd name="connsiteX1" fmla="*/ 2718597 w 2718702"/>
                <a:gd name="connsiteY1" fmla="*/ 0 h 2540979"/>
                <a:gd name="connsiteX2" fmla="*/ 2611583 w 2718702"/>
                <a:gd name="connsiteY2" fmla="*/ 2540979 h 2540979"/>
                <a:gd name="connsiteX3" fmla="*/ 0 w 2718702"/>
                <a:gd name="connsiteY3" fmla="*/ 2527231 h 2540979"/>
                <a:gd name="connsiteX4" fmla="*/ 921784 w 2718702"/>
                <a:gd name="connsiteY4" fmla="*/ 2 h 2540979"/>
                <a:gd name="connsiteX0" fmla="*/ 921784 w 2679012"/>
                <a:gd name="connsiteY0" fmla="*/ 0 h 2540977"/>
                <a:gd name="connsiteX1" fmla="*/ 2678853 w 2679012"/>
                <a:gd name="connsiteY1" fmla="*/ 6171 h 2540977"/>
                <a:gd name="connsiteX2" fmla="*/ 2611583 w 2679012"/>
                <a:gd name="connsiteY2" fmla="*/ 2540977 h 2540977"/>
                <a:gd name="connsiteX3" fmla="*/ 0 w 2679012"/>
                <a:gd name="connsiteY3" fmla="*/ 2527229 h 2540977"/>
                <a:gd name="connsiteX4" fmla="*/ 921784 w 2679012"/>
                <a:gd name="connsiteY4" fmla="*/ 0 h 25409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012" h="2540977">
                  <a:moveTo>
                    <a:pt x="921784" y="0"/>
                  </a:moveTo>
                  <a:lnTo>
                    <a:pt x="2678853" y="6171"/>
                  </a:lnTo>
                  <a:cubicBezTo>
                    <a:pt x="2682925" y="861394"/>
                    <a:pt x="2607511" y="1685754"/>
                    <a:pt x="2611583" y="2540977"/>
                  </a:cubicBezTo>
                  <a:lnTo>
                    <a:pt x="0" y="2527229"/>
                  </a:lnTo>
                  <a:lnTo>
                    <a:pt x="921784" y="0"/>
                  </a:lnTo>
                  <a:close/>
                </a:path>
              </a:pathLst>
            </a:custGeom>
            <a:blipFill rotWithShape="0">
              <a:blip r:embed="rId2">
                <a:duotone>
                  <a:schemeClr val="bg2">
                    <a:shade val="76000"/>
                    <a:satMod val="180000"/>
                  </a:schemeClr>
                  <a:schemeClr val="bg2">
                    <a:tint val="80000"/>
                    <a:satMod val="120000"/>
                    <a:lumMod val="180000"/>
                  </a:schemeClr>
                </a:duotone>
              </a:blip>
              <a:stretch>
                <a:fillRect l="-114598" r="-265621" b="-2868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6" name="Rectangle 20">
              <a:extLst>
                <a:ext uri="{FF2B5EF4-FFF2-40B4-BE49-F238E27FC236}">
                  <a16:creationId xmlns:a16="http://schemas.microsoft.com/office/drawing/2014/main" id="{03DB1AC6-5430-4CD3-BD83-86E675A11A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white">
            <a:xfrm>
              <a:off x="2211875" y="5257482"/>
              <a:ext cx="2586931" cy="1619837"/>
            </a:xfrm>
            <a:custGeom>
              <a:avLst/>
              <a:gdLst>
                <a:gd name="connsiteX0" fmla="*/ 0 w 2611581"/>
                <a:gd name="connsiteY0" fmla="*/ 0 h 4303713"/>
                <a:gd name="connsiteX1" fmla="*/ 2611581 w 2611581"/>
                <a:gd name="connsiteY1" fmla="*/ 0 h 4303713"/>
                <a:gd name="connsiteX2" fmla="*/ 2611581 w 2611581"/>
                <a:gd name="connsiteY2" fmla="*/ 4303713 h 4303713"/>
                <a:gd name="connsiteX3" fmla="*/ 0 w 2611581"/>
                <a:gd name="connsiteY3" fmla="*/ 4303713 h 4303713"/>
                <a:gd name="connsiteX4" fmla="*/ 0 w 2611581"/>
                <a:gd name="connsiteY4" fmla="*/ 0 h 4303713"/>
                <a:gd name="connsiteX0" fmla="*/ 0 w 2611581"/>
                <a:gd name="connsiteY0" fmla="*/ 0 h 4314104"/>
                <a:gd name="connsiteX1" fmla="*/ 2611581 w 2611581"/>
                <a:gd name="connsiteY1" fmla="*/ 0 h 4314104"/>
                <a:gd name="connsiteX2" fmla="*/ 2611581 w 2611581"/>
                <a:gd name="connsiteY2" fmla="*/ 4303713 h 4314104"/>
                <a:gd name="connsiteX3" fmla="*/ 1693718 w 2611581"/>
                <a:gd name="connsiteY3" fmla="*/ 4314104 h 4314104"/>
                <a:gd name="connsiteX4" fmla="*/ 0 w 2611581"/>
                <a:gd name="connsiteY4" fmla="*/ 0 h 4314104"/>
                <a:gd name="connsiteX0" fmla="*/ 0 w 2611581"/>
                <a:gd name="connsiteY0" fmla="*/ 0 h 4314104"/>
                <a:gd name="connsiteX1" fmla="*/ 2611581 w 2611581"/>
                <a:gd name="connsiteY1" fmla="*/ 0 h 4314104"/>
                <a:gd name="connsiteX2" fmla="*/ 2611581 w 2611581"/>
                <a:gd name="connsiteY2" fmla="*/ 4303713 h 4314104"/>
                <a:gd name="connsiteX3" fmla="*/ 1963882 w 2611581"/>
                <a:gd name="connsiteY3" fmla="*/ 4314104 h 4314104"/>
                <a:gd name="connsiteX4" fmla="*/ 0 w 2611581"/>
                <a:gd name="connsiteY4" fmla="*/ 0 h 4314104"/>
                <a:gd name="connsiteX0" fmla="*/ 0 w 2611581"/>
                <a:gd name="connsiteY0" fmla="*/ 0 h 4303713"/>
                <a:gd name="connsiteX1" fmla="*/ 2611581 w 2611581"/>
                <a:gd name="connsiteY1" fmla="*/ 0 h 4303713"/>
                <a:gd name="connsiteX2" fmla="*/ 2611581 w 2611581"/>
                <a:gd name="connsiteY2" fmla="*/ 4303713 h 4303713"/>
                <a:gd name="connsiteX3" fmla="*/ 2213264 w 2611581"/>
                <a:gd name="connsiteY3" fmla="*/ 4293322 h 4303713"/>
                <a:gd name="connsiteX4" fmla="*/ 0 w 2611581"/>
                <a:gd name="connsiteY4" fmla="*/ 0 h 4303713"/>
                <a:gd name="connsiteX0" fmla="*/ 0 w 2611581"/>
                <a:gd name="connsiteY0" fmla="*/ 0 h 4303713"/>
                <a:gd name="connsiteX1" fmla="*/ 2611581 w 2611581"/>
                <a:gd name="connsiteY1" fmla="*/ 0 h 4303713"/>
                <a:gd name="connsiteX2" fmla="*/ 2611581 w 2611581"/>
                <a:gd name="connsiteY2" fmla="*/ 4303713 h 4303713"/>
                <a:gd name="connsiteX3" fmla="*/ 2171701 w 2611581"/>
                <a:gd name="connsiteY3" fmla="*/ 3638695 h 4303713"/>
                <a:gd name="connsiteX4" fmla="*/ 0 w 2611581"/>
                <a:gd name="connsiteY4" fmla="*/ 0 h 4303713"/>
                <a:gd name="connsiteX0" fmla="*/ 0 w 2720934"/>
                <a:gd name="connsiteY0" fmla="*/ 268283 h 4303713"/>
                <a:gd name="connsiteX1" fmla="*/ 2720934 w 2720934"/>
                <a:gd name="connsiteY1" fmla="*/ 0 h 4303713"/>
                <a:gd name="connsiteX2" fmla="*/ 2720934 w 2720934"/>
                <a:gd name="connsiteY2" fmla="*/ 4303713 h 4303713"/>
                <a:gd name="connsiteX3" fmla="*/ 2281054 w 2720934"/>
                <a:gd name="connsiteY3" fmla="*/ 3638695 h 4303713"/>
                <a:gd name="connsiteX4" fmla="*/ 0 w 2720934"/>
                <a:gd name="connsiteY4" fmla="*/ 268283 h 4303713"/>
                <a:gd name="connsiteX0" fmla="*/ 0 w 2720934"/>
                <a:gd name="connsiteY0" fmla="*/ 268283 h 4303713"/>
                <a:gd name="connsiteX1" fmla="*/ 2720934 w 2720934"/>
                <a:gd name="connsiteY1" fmla="*/ 0 h 4303713"/>
                <a:gd name="connsiteX2" fmla="*/ 2720934 w 2720934"/>
                <a:gd name="connsiteY2" fmla="*/ 4303713 h 4303713"/>
                <a:gd name="connsiteX3" fmla="*/ 2264231 w 2720934"/>
                <a:gd name="connsiteY3" fmla="*/ 3717600 h 4303713"/>
                <a:gd name="connsiteX4" fmla="*/ 0 w 2720934"/>
                <a:gd name="connsiteY4" fmla="*/ 268283 h 4303713"/>
                <a:gd name="connsiteX0" fmla="*/ 0 w 2720934"/>
                <a:gd name="connsiteY0" fmla="*/ 268283 h 4335275"/>
                <a:gd name="connsiteX1" fmla="*/ 2720934 w 2720934"/>
                <a:gd name="connsiteY1" fmla="*/ 0 h 4335275"/>
                <a:gd name="connsiteX2" fmla="*/ 2653639 w 2720934"/>
                <a:gd name="connsiteY2" fmla="*/ 4335275 h 4335275"/>
                <a:gd name="connsiteX3" fmla="*/ 2264231 w 2720934"/>
                <a:gd name="connsiteY3" fmla="*/ 3717600 h 4335275"/>
                <a:gd name="connsiteX4" fmla="*/ 0 w 2720934"/>
                <a:gd name="connsiteY4" fmla="*/ 268283 h 4335275"/>
                <a:gd name="connsiteX0" fmla="*/ 0 w 2737757"/>
                <a:gd name="connsiteY0" fmla="*/ 236721 h 4335275"/>
                <a:gd name="connsiteX1" fmla="*/ 2737757 w 2737757"/>
                <a:gd name="connsiteY1" fmla="*/ 0 h 4335275"/>
                <a:gd name="connsiteX2" fmla="*/ 2670462 w 2737757"/>
                <a:gd name="connsiteY2" fmla="*/ 4335275 h 4335275"/>
                <a:gd name="connsiteX3" fmla="*/ 2281054 w 2737757"/>
                <a:gd name="connsiteY3" fmla="*/ 3717600 h 4335275"/>
                <a:gd name="connsiteX4" fmla="*/ 0 w 2737757"/>
                <a:gd name="connsiteY4" fmla="*/ 236721 h 4335275"/>
                <a:gd name="connsiteX0" fmla="*/ 0 w 2729346"/>
                <a:gd name="connsiteY0" fmla="*/ 0 h 4098554"/>
                <a:gd name="connsiteX1" fmla="*/ 2729346 w 2729346"/>
                <a:gd name="connsiteY1" fmla="*/ 126250 h 4098554"/>
                <a:gd name="connsiteX2" fmla="*/ 2670462 w 2729346"/>
                <a:gd name="connsiteY2" fmla="*/ 4098554 h 4098554"/>
                <a:gd name="connsiteX3" fmla="*/ 2281054 w 2729346"/>
                <a:gd name="connsiteY3" fmla="*/ 3480879 h 4098554"/>
                <a:gd name="connsiteX4" fmla="*/ 0 w 2729346"/>
                <a:gd name="connsiteY4" fmla="*/ 0 h 4098554"/>
                <a:gd name="connsiteX0" fmla="*/ 0 w 2720934"/>
                <a:gd name="connsiteY0" fmla="*/ 0 h 4098554"/>
                <a:gd name="connsiteX1" fmla="*/ 2720934 w 2720934"/>
                <a:gd name="connsiteY1" fmla="*/ 31562 h 4098554"/>
                <a:gd name="connsiteX2" fmla="*/ 2670462 w 2720934"/>
                <a:gd name="connsiteY2" fmla="*/ 4098554 h 4098554"/>
                <a:gd name="connsiteX3" fmla="*/ 2281054 w 2720934"/>
                <a:gd name="connsiteY3" fmla="*/ 3480879 h 4098554"/>
                <a:gd name="connsiteX4" fmla="*/ 0 w 2720934"/>
                <a:gd name="connsiteY4" fmla="*/ 0 h 4098554"/>
                <a:gd name="connsiteX0" fmla="*/ 0 w 2720934"/>
                <a:gd name="connsiteY0" fmla="*/ 15782 h 4114336"/>
                <a:gd name="connsiteX1" fmla="*/ 2720934 w 2720934"/>
                <a:gd name="connsiteY1" fmla="*/ 0 h 4114336"/>
                <a:gd name="connsiteX2" fmla="*/ 2670462 w 2720934"/>
                <a:gd name="connsiteY2" fmla="*/ 4114336 h 4114336"/>
                <a:gd name="connsiteX3" fmla="*/ 2281054 w 2720934"/>
                <a:gd name="connsiteY3" fmla="*/ 3496661 h 4114336"/>
                <a:gd name="connsiteX4" fmla="*/ 0 w 2720934"/>
                <a:gd name="connsiteY4" fmla="*/ 15782 h 4114336"/>
                <a:gd name="connsiteX0" fmla="*/ 0 w 2820289"/>
                <a:gd name="connsiteY0" fmla="*/ 15782 h 4114336"/>
                <a:gd name="connsiteX1" fmla="*/ 2820289 w 2820289"/>
                <a:gd name="connsiteY1" fmla="*/ 0 h 4114336"/>
                <a:gd name="connsiteX2" fmla="*/ 2769817 w 2820289"/>
                <a:gd name="connsiteY2" fmla="*/ 4114336 h 4114336"/>
                <a:gd name="connsiteX3" fmla="*/ 2380409 w 2820289"/>
                <a:gd name="connsiteY3" fmla="*/ 3496661 h 4114336"/>
                <a:gd name="connsiteX4" fmla="*/ 0 w 2820289"/>
                <a:gd name="connsiteY4" fmla="*/ 15782 h 4114336"/>
                <a:gd name="connsiteX0" fmla="*/ 0 w 2820289"/>
                <a:gd name="connsiteY0" fmla="*/ 15782 h 4114336"/>
                <a:gd name="connsiteX1" fmla="*/ 2820289 w 2820289"/>
                <a:gd name="connsiteY1" fmla="*/ 0 h 4114336"/>
                <a:gd name="connsiteX2" fmla="*/ 2769817 w 2820289"/>
                <a:gd name="connsiteY2" fmla="*/ 4114336 h 4114336"/>
                <a:gd name="connsiteX3" fmla="*/ 2362876 w 2820289"/>
                <a:gd name="connsiteY3" fmla="*/ 3517980 h 4114336"/>
                <a:gd name="connsiteX4" fmla="*/ 0 w 2820289"/>
                <a:gd name="connsiteY4" fmla="*/ 15782 h 4114336"/>
                <a:gd name="connsiteX0" fmla="*/ 0 w 2820289"/>
                <a:gd name="connsiteY0" fmla="*/ 15782 h 4114336"/>
                <a:gd name="connsiteX1" fmla="*/ 2820289 w 2820289"/>
                <a:gd name="connsiteY1" fmla="*/ 0 h 4114336"/>
                <a:gd name="connsiteX2" fmla="*/ 2763972 w 2820289"/>
                <a:gd name="connsiteY2" fmla="*/ 4114336 h 4114336"/>
                <a:gd name="connsiteX3" fmla="*/ 2362876 w 2820289"/>
                <a:gd name="connsiteY3" fmla="*/ 3517980 h 4114336"/>
                <a:gd name="connsiteX4" fmla="*/ 0 w 2820289"/>
                <a:gd name="connsiteY4" fmla="*/ 15782 h 4114336"/>
                <a:gd name="connsiteX0" fmla="*/ 0 w 3721149"/>
                <a:gd name="connsiteY0" fmla="*/ 0 h 4269703"/>
                <a:gd name="connsiteX1" fmla="*/ 3721149 w 3721149"/>
                <a:gd name="connsiteY1" fmla="*/ 155367 h 4269703"/>
                <a:gd name="connsiteX2" fmla="*/ 3664832 w 3721149"/>
                <a:gd name="connsiteY2" fmla="*/ 4269703 h 4269703"/>
                <a:gd name="connsiteX3" fmla="*/ 3263736 w 3721149"/>
                <a:gd name="connsiteY3" fmla="*/ 3673347 h 4269703"/>
                <a:gd name="connsiteX4" fmla="*/ 0 w 3721149"/>
                <a:gd name="connsiteY4" fmla="*/ 0 h 4269703"/>
                <a:gd name="connsiteX0" fmla="*/ 0 w 3721149"/>
                <a:gd name="connsiteY0" fmla="*/ 0 h 4289488"/>
                <a:gd name="connsiteX1" fmla="*/ 3721149 w 3721149"/>
                <a:gd name="connsiteY1" fmla="*/ 155367 h 4289488"/>
                <a:gd name="connsiteX2" fmla="*/ 3664832 w 3721149"/>
                <a:gd name="connsiteY2" fmla="*/ 4269703 h 4289488"/>
                <a:gd name="connsiteX3" fmla="*/ 1705997 w 3721149"/>
                <a:gd name="connsiteY3" fmla="*/ 4289488 h 4289488"/>
                <a:gd name="connsiteX4" fmla="*/ 0 w 3721149"/>
                <a:gd name="connsiteY4" fmla="*/ 0 h 4289488"/>
                <a:gd name="connsiteX0" fmla="*/ 0 w 3664846"/>
                <a:gd name="connsiteY0" fmla="*/ 15785 h 4305273"/>
                <a:gd name="connsiteX1" fmla="*/ 3664846 w 3664846"/>
                <a:gd name="connsiteY1" fmla="*/ 0 h 4305273"/>
                <a:gd name="connsiteX2" fmla="*/ 3664832 w 3664846"/>
                <a:gd name="connsiteY2" fmla="*/ 4285488 h 4305273"/>
                <a:gd name="connsiteX3" fmla="*/ 1705997 w 3664846"/>
                <a:gd name="connsiteY3" fmla="*/ 4305273 h 4305273"/>
                <a:gd name="connsiteX4" fmla="*/ 0 w 3664846"/>
                <a:gd name="connsiteY4" fmla="*/ 15785 h 43052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64846" h="4305273">
                  <a:moveTo>
                    <a:pt x="0" y="15785"/>
                  </a:moveTo>
                  <a:lnTo>
                    <a:pt x="3664846" y="0"/>
                  </a:lnTo>
                  <a:cubicBezTo>
                    <a:pt x="3664841" y="1428496"/>
                    <a:pt x="3664837" y="2856992"/>
                    <a:pt x="3664832" y="4285488"/>
                  </a:cubicBezTo>
                  <a:lnTo>
                    <a:pt x="1705997" y="4305273"/>
                  </a:lnTo>
                  <a:lnTo>
                    <a:pt x="0" y="15785"/>
                  </a:lnTo>
                  <a:close/>
                </a:path>
              </a:pathLst>
            </a:custGeom>
            <a:blipFill rotWithShape="0">
              <a:blip r:embed="rId2">
                <a:duotone>
                  <a:schemeClr val="bg2">
                    <a:shade val="76000"/>
                    <a:satMod val="180000"/>
                  </a:schemeClr>
                  <a:schemeClr val="bg2">
                    <a:tint val="80000"/>
                    <a:satMod val="120000"/>
                    <a:lumMod val="180000"/>
                  </a:schemeClr>
                </a:duotone>
              </a:blip>
              <a:stretch>
                <a:fillRect l="-163116" t="-323529" r="-39825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8" name="Group 27">
            <a:extLst>
              <a:ext uri="{FF2B5EF4-FFF2-40B4-BE49-F238E27FC236}">
                <a16:creationId xmlns:a16="http://schemas.microsoft.com/office/drawing/2014/main" id="{78326E10-C8CB-487F-A110-F861268DE6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360612" y="0"/>
            <a:ext cx="2436813" cy="6858001"/>
            <a:chOff x="1320800" y="0"/>
            <a:chExt cx="2436813" cy="6858001"/>
          </a:xfrm>
        </p:grpSpPr>
        <p:sp>
          <p:nvSpPr>
            <p:cNvPr id="29" name="Freeform 6">
              <a:extLst>
                <a:ext uri="{FF2B5EF4-FFF2-40B4-BE49-F238E27FC236}">
                  <a16:creationId xmlns:a16="http://schemas.microsoft.com/office/drawing/2014/main" id="{3279962B-46D2-4E19-B632-39B80D1E80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txBody>
            <a:bodyPr/>
            <a:lstStyle/>
            <a:p>
              <a:endParaRPr lang="en-IN"/>
            </a:p>
          </p:txBody>
        </p:sp>
        <p:sp>
          <p:nvSpPr>
            <p:cNvPr id="30" name="Freeform 7">
              <a:extLst>
                <a:ext uri="{FF2B5EF4-FFF2-40B4-BE49-F238E27FC236}">
                  <a16:creationId xmlns:a16="http://schemas.microsoft.com/office/drawing/2014/main" id="{321A335A-53CB-4C17-AB51-5D9C2DCB45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txBody>
            <a:bodyPr/>
            <a:lstStyle/>
            <a:p>
              <a:endParaRPr lang="en-IN"/>
            </a:p>
          </p:txBody>
        </p:sp>
        <p:sp>
          <p:nvSpPr>
            <p:cNvPr id="31" name="Freeform 8">
              <a:extLst>
                <a:ext uri="{FF2B5EF4-FFF2-40B4-BE49-F238E27FC236}">
                  <a16:creationId xmlns:a16="http://schemas.microsoft.com/office/drawing/2014/main" id="{A0E0D557-405B-469F-AEDE-4E3404AA41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txBody>
            <a:bodyPr/>
            <a:lstStyle/>
            <a:p>
              <a:endParaRPr lang="en-IN"/>
            </a:p>
          </p:txBody>
        </p:sp>
        <p:sp>
          <p:nvSpPr>
            <p:cNvPr id="32" name="Freeform 9">
              <a:extLst>
                <a:ext uri="{FF2B5EF4-FFF2-40B4-BE49-F238E27FC236}">
                  <a16:creationId xmlns:a16="http://schemas.microsoft.com/office/drawing/2014/main" id="{D8D4E62F-9393-40A6-9E85-9F3B59C462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txBody>
            <a:bodyPr/>
            <a:lstStyle/>
            <a:p>
              <a:endParaRPr lang="en-IN"/>
            </a:p>
          </p:txBody>
        </p:sp>
        <p:sp>
          <p:nvSpPr>
            <p:cNvPr id="33" name="Freeform 10">
              <a:extLst>
                <a:ext uri="{FF2B5EF4-FFF2-40B4-BE49-F238E27FC236}">
                  <a16:creationId xmlns:a16="http://schemas.microsoft.com/office/drawing/2014/main" id="{FABD11B1-DE89-45BC-8204-968C88AADC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txBody>
            <a:bodyPr/>
            <a:lstStyle/>
            <a:p>
              <a:endParaRPr lang="en-IN"/>
            </a:p>
          </p:txBody>
        </p:sp>
        <p:sp>
          <p:nvSpPr>
            <p:cNvPr id="34" name="Freeform 11">
              <a:extLst>
                <a:ext uri="{FF2B5EF4-FFF2-40B4-BE49-F238E27FC236}">
                  <a16:creationId xmlns:a16="http://schemas.microsoft.com/office/drawing/2014/main" id="{AFA4965A-1FBC-44B8-B96A-3F5275C3AE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txBody>
            <a:bodyPr/>
            <a:lstStyle/>
            <a:p>
              <a:endParaRPr lang="en-IN"/>
            </a:p>
          </p:txBody>
        </p:sp>
      </p:grpSp>
      <p:sp>
        <p:nvSpPr>
          <p:cNvPr id="2" name="Title 1">
            <a:extLst>
              <a:ext uri="{FF2B5EF4-FFF2-40B4-BE49-F238E27FC236}">
                <a16:creationId xmlns:a16="http://schemas.microsoft.com/office/drawing/2014/main" id="{97E31643-EDE9-B734-F3CB-AD4CD8A7B6B7}"/>
              </a:ext>
            </a:extLst>
          </p:cNvPr>
          <p:cNvSpPr>
            <a:spLocks noGrp="1"/>
          </p:cNvSpPr>
          <p:nvPr>
            <p:ph type="title"/>
          </p:nvPr>
        </p:nvSpPr>
        <p:spPr>
          <a:xfrm>
            <a:off x="3962399" y="685800"/>
            <a:ext cx="7345891" cy="1413933"/>
          </a:xfrm>
        </p:spPr>
        <p:txBody>
          <a:bodyPr>
            <a:normAutofit/>
          </a:bodyPr>
          <a:lstStyle/>
          <a:p>
            <a:r>
              <a:rPr lang="en-US" b="1" dirty="0"/>
              <a:t>INTRODUCTION</a:t>
            </a:r>
          </a:p>
        </p:txBody>
      </p:sp>
      <p:pic>
        <p:nvPicPr>
          <p:cNvPr id="5" name="Picture 4" descr="A stack of sandbags&#10;&#10;Description automatically generated">
            <a:extLst>
              <a:ext uri="{FF2B5EF4-FFF2-40B4-BE49-F238E27FC236}">
                <a16:creationId xmlns:a16="http://schemas.microsoft.com/office/drawing/2014/main" id="{23F15BD1-6E99-1276-C049-6A7919A051E7}"/>
              </a:ext>
            </a:extLst>
          </p:cNvPr>
          <p:cNvPicPr>
            <a:picLocks noChangeAspect="1"/>
          </p:cNvPicPr>
          <p:nvPr/>
        </p:nvPicPr>
        <p:blipFill rotWithShape="1">
          <a:blip r:embed="rId3"/>
          <a:srcRect l="39658" r="26673" b="-1"/>
          <a:stretch/>
        </p:blipFill>
        <p:spPr>
          <a:xfrm>
            <a:off x="20" y="10"/>
            <a:ext cx="3459143" cy="6857990"/>
          </a:xfrm>
          <a:custGeom>
            <a:avLst/>
            <a:gdLst/>
            <a:ahLst/>
            <a:cxnLst/>
            <a:rect l="l" t="t" r="r" b="b"/>
            <a:pathLst>
              <a:path w="3458633" h="6858000">
                <a:moveTo>
                  <a:pt x="0" y="0"/>
                </a:moveTo>
                <a:lnTo>
                  <a:pt x="3174999" y="0"/>
                </a:lnTo>
                <a:lnTo>
                  <a:pt x="2294466" y="5223932"/>
                </a:lnTo>
                <a:lnTo>
                  <a:pt x="3458633" y="6853767"/>
                </a:lnTo>
                <a:lnTo>
                  <a:pt x="0" y="6858000"/>
                </a:lnTo>
                <a:lnTo>
                  <a:pt x="0" y="0"/>
                </a:lnTo>
                <a:close/>
              </a:path>
            </a:pathLst>
          </a:custGeom>
          <a:ln w="38100">
            <a:noFill/>
          </a:ln>
          <a:effectLst/>
        </p:spPr>
      </p:pic>
      <p:sp>
        <p:nvSpPr>
          <p:cNvPr id="3" name="Content Placeholder 2">
            <a:extLst>
              <a:ext uri="{FF2B5EF4-FFF2-40B4-BE49-F238E27FC236}">
                <a16:creationId xmlns:a16="http://schemas.microsoft.com/office/drawing/2014/main" id="{DDE85F86-CEAE-428B-CBA5-CA240F97FE5D}"/>
              </a:ext>
            </a:extLst>
          </p:cNvPr>
          <p:cNvSpPr>
            <a:spLocks noGrp="1"/>
          </p:cNvSpPr>
          <p:nvPr>
            <p:ph idx="1"/>
          </p:nvPr>
        </p:nvSpPr>
        <p:spPr>
          <a:xfrm>
            <a:off x="3843867" y="2048933"/>
            <a:ext cx="7659156" cy="3742267"/>
          </a:xfrm>
        </p:spPr>
        <p:txBody>
          <a:bodyPr>
            <a:normAutofit/>
          </a:bodyPr>
          <a:lstStyle/>
          <a:p>
            <a:pPr>
              <a:lnSpc>
                <a:spcPct val="90000"/>
              </a:lnSpc>
            </a:pPr>
            <a:r>
              <a:rPr lang="en-US" dirty="0"/>
              <a:t>Cementing wells play a crucial role in the exploration and completion of oil wells. Its primary objective is to establish effective isolation between different zones, ensuring mechanical integrity and support for the wellbore casing, and safeguarding the casing against corrosive fluid attacks. </a:t>
            </a:r>
          </a:p>
          <a:p>
            <a:pPr>
              <a:lnSpc>
                <a:spcPct val="90000"/>
              </a:lnSpc>
              <a:buClr>
                <a:srgbClr val="1287C3"/>
              </a:buClr>
            </a:pPr>
            <a:r>
              <a:rPr lang="en-US" dirty="0"/>
              <a:t>By incorporating nanoparticles into the cement mixture, the water content is enhanced, resulting in a reduction of the settling process and an increased tolerance of the cement during the initial stages of cementation.</a:t>
            </a:r>
          </a:p>
          <a:p>
            <a:pPr>
              <a:lnSpc>
                <a:spcPct val="90000"/>
              </a:lnSpc>
              <a:buClr>
                <a:srgbClr val="1287C3"/>
              </a:buClr>
            </a:pPr>
            <a:endParaRPr lang="en-US"/>
          </a:p>
        </p:txBody>
      </p:sp>
    </p:spTree>
    <p:extLst>
      <p:ext uri="{BB962C8B-B14F-4D97-AF65-F5344CB8AC3E}">
        <p14:creationId xmlns:p14="http://schemas.microsoft.com/office/powerpoint/2010/main" val="3687246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grpSp>
        <p:nvGrpSpPr>
          <p:cNvPr id="82" name="Group 81">
            <a:extLst>
              <a:ext uri="{FF2B5EF4-FFF2-40B4-BE49-F238E27FC236}">
                <a16:creationId xmlns:a16="http://schemas.microsoft.com/office/drawing/2014/main" id="{6ADA8EC3-01C5-453C-91A6-D01B9E15BF0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0812" y="0"/>
            <a:ext cx="2436813" cy="6858001"/>
            <a:chOff x="1320800" y="0"/>
            <a:chExt cx="2436813" cy="6858001"/>
          </a:xfrm>
        </p:grpSpPr>
        <p:sp>
          <p:nvSpPr>
            <p:cNvPr id="83" name="Freeform 6">
              <a:extLst>
                <a:ext uri="{FF2B5EF4-FFF2-40B4-BE49-F238E27FC236}">
                  <a16:creationId xmlns:a16="http://schemas.microsoft.com/office/drawing/2014/main" id="{9A1D7546-68ED-4F66-AA8D-D04BEAD393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txBody>
            <a:bodyPr/>
            <a:lstStyle/>
            <a:p>
              <a:endParaRPr lang="en-IN"/>
            </a:p>
          </p:txBody>
        </p:sp>
        <p:sp>
          <p:nvSpPr>
            <p:cNvPr id="84" name="Freeform 7">
              <a:extLst>
                <a:ext uri="{FF2B5EF4-FFF2-40B4-BE49-F238E27FC236}">
                  <a16:creationId xmlns:a16="http://schemas.microsoft.com/office/drawing/2014/main" id="{FCFE8A66-699D-4E05-B8FC-C31AE461D6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txBody>
            <a:bodyPr/>
            <a:lstStyle/>
            <a:p>
              <a:endParaRPr lang="en-IN"/>
            </a:p>
          </p:txBody>
        </p:sp>
        <p:sp>
          <p:nvSpPr>
            <p:cNvPr id="85" name="Freeform 8">
              <a:extLst>
                <a:ext uri="{FF2B5EF4-FFF2-40B4-BE49-F238E27FC236}">
                  <a16:creationId xmlns:a16="http://schemas.microsoft.com/office/drawing/2014/main" id="{A124234B-D5D1-45F9-9B32-264F699BCA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txBody>
            <a:bodyPr/>
            <a:lstStyle/>
            <a:p>
              <a:endParaRPr lang="en-IN"/>
            </a:p>
          </p:txBody>
        </p:sp>
        <p:sp>
          <p:nvSpPr>
            <p:cNvPr id="86" name="Freeform 9">
              <a:extLst>
                <a:ext uri="{FF2B5EF4-FFF2-40B4-BE49-F238E27FC236}">
                  <a16:creationId xmlns:a16="http://schemas.microsoft.com/office/drawing/2014/main" id="{7A0B0249-AEB7-44A1-BEC3-A0C07E9E31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txBody>
            <a:bodyPr/>
            <a:lstStyle/>
            <a:p>
              <a:endParaRPr lang="en-IN"/>
            </a:p>
          </p:txBody>
        </p:sp>
        <p:sp>
          <p:nvSpPr>
            <p:cNvPr id="87" name="Freeform 10">
              <a:extLst>
                <a:ext uri="{FF2B5EF4-FFF2-40B4-BE49-F238E27FC236}">
                  <a16:creationId xmlns:a16="http://schemas.microsoft.com/office/drawing/2014/main" id="{251D4BF9-284D-4B99-922C-BAB91FB2D9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txBody>
            <a:bodyPr/>
            <a:lstStyle/>
            <a:p>
              <a:endParaRPr lang="en-IN"/>
            </a:p>
          </p:txBody>
        </p:sp>
        <p:sp>
          <p:nvSpPr>
            <p:cNvPr id="88" name="Freeform 11">
              <a:extLst>
                <a:ext uri="{FF2B5EF4-FFF2-40B4-BE49-F238E27FC236}">
                  <a16:creationId xmlns:a16="http://schemas.microsoft.com/office/drawing/2014/main" id="{733E9BD1-CC4F-4B4B-A413-92D6B1F0B3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txBody>
            <a:bodyPr/>
            <a:lstStyle/>
            <a:p>
              <a:endParaRPr lang="en-IN"/>
            </a:p>
          </p:txBody>
        </p:sp>
      </p:grpSp>
      <p:pic>
        <p:nvPicPr>
          <p:cNvPr id="11" name="Content Placeholder 10" descr="A green sign with white text&#10;&#10;Description automatically generated">
            <a:extLst>
              <a:ext uri="{FF2B5EF4-FFF2-40B4-BE49-F238E27FC236}">
                <a16:creationId xmlns:a16="http://schemas.microsoft.com/office/drawing/2014/main" id="{732863AD-C225-BA81-F962-2889F43CA086}"/>
              </a:ext>
            </a:extLst>
          </p:cNvPr>
          <p:cNvPicPr>
            <a:picLocks noGrp="1" noChangeAspect="1"/>
          </p:cNvPicPr>
          <p:nvPr>
            <p:ph idx="1"/>
          </p:nvPr>
        </p:nvPicPr>
        <p:blipFill rotWithShape="1">
          <a:blip r:embed="rId3"/>
          <a:srcRect t="15730"/>
          <a:stretch/>
        </p:blipFill>
        <p:spPr>
          <a:xfrm>
            <a:off x="20" y="10"/>
            <a:ext cx="12191980" cy="6857990"/>
          </a:xfrm>
          <a:prstGeom prst="rect">
            <a:avLst/>
          </a:prstGeom>
        </p:spPr>
      </p:pic>
    </p:spTree>
    <p:extLst>
      <p:ext uri="{BB962C8B-B14F-4D97-AF65-F5344CB8AC3E}">
        <p14:creationId xmlns:p14="http://schemas.microsoft.com/office/powerpoint/2010/main" val="22033092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32E774-A8E4-F246-E5E3-08D0BACE7F11}"/>
              </a:ext>
            </a:extLst>
          </p:cNvPr>
          <p:cNvSpPr>
            <a:spLocks noGrp="1"/>
          </p:cNvSpPr>
          <p:nvPr>
            <p:ph type="title"/>
          </p:nvPr>
        </p:nvSpPr>
        <p:spPr>
          <a:xfrm>
            <a:off x="1394664" y="2241"/>
            <a:ext cx="10018713" cy="1752599"/>
          </a:xfrm>
        </p:spPr>
        <p:txBody>
          <a:bodyPr/>
          <a:lstStyle/>
          <a:p>
            <a:r>
              <a:rPr lang="en-US" b="1" dirty="0"/>
              <a:t>ABOUT CEMENT SLURRY</a:t>
            </a:r>
          </a:p>
        </p:txBody>
      </p:sp>
      <p:pic>
        <p:nvPicPr>
          <p:cNvPr id="4" name="Content Placeholder 3" descr="A pie chart with different colored circles&#10;&#10;Description automatically generated">
            <a:extLst>
              <a:ext uri="{FF2B5EF4-FFF2-40B4-BE49-F238E27FC236}">
                <a16:creationId xmlns:a16="http://schemas.microsoft.com/office/drawing/2014/main" id="{D4583811-87E1-0326-E8BD-E873A5E6EB74}"/>
              </a:ext>
            </a:extLst>
          </p:cNvPr>
          <p:cNvPicPr>
            <a:picLocks noGrp="1" noChangeAspect="1"/>
          </p:cNvPicPr>
          <p:nvPr>
            <p:ph idx="1"/>
          </p:nvPr>
        </p:nvPicPr>
        <p:blipFill>
          <a:blip r:embed="rId2"/>
          <a:stretch>
            <a:fillRect/>
          </a:stretch>
        </p:blipFill>
        <p:spPr>
          <a:xfrm>
            <a:off x="1318777" y="2140323"/>
            <a:ext cx="4567545" cy="3124201"/>
          </a:xfrm>
        </p:spPr>
      </p:pic>
      <p:pic>
        <p:nvPicPr>
          <p:cNvPr id="5" name="Picture 4" descr="A pie chart with text&#10;&#10;Description automatically generated">
            <a:extLst>
              <a:ext uri="{FF2B5EF4-FFF2-40B4-BE49-F238E27FC236}">
                <a16:creationId xmlns:a16="http://schemas.microsoft.com/office/drawing/2014/main" id="{16D5DAC0-8313-9ECA-8B6E-6D44A41406A2}"/>
              </a:ext>
            </a:extLst>
          </p:cNvPr>
          <p:cNvPicPr>
            <a:picLocks noChangeAspect="1"/>
          </p:cNvPicPr>
          <p:nvPr/>
        </p:nvPicPr>
        <p:blipFill>
          <a:blip r:embed="rId3"/>
          <a:stretch>
            <a:fillRect/>
          </a:stretch>
        </p:blipFill>
        <p:spPr>
          <a:xfrm>
            <a:off x="7111253" y="2132157"/>
            <a:ext cx="4715434" cy="3120362"/>
          </a:xfrm>
          <a:prstGeom prst="rect">
            <a:avLst/>
          </a:prstGeom>
        </p:spPr>
      </p:pic>
    </p:spTree>
    <p:extLst>
      <p:ext uri="{BB962C8B-B14F-4D97-AF65-F5344CB8AC3E}">
        <p14:creationId xmlns:p14="http://schemas.microsoft.com/office/powerpoint/2010/main" val="7177521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8F1604-EFFE-DF1D-531F-2F02A95DDAB0}"/>
              </a:ext>
            </a:extLst>
          </p:cNvPr>
          <p:cNvSpPr>
            <a:spLocks noGrp="1"/>
          </p:cNvSpPr>
          <p:nvPr>
            <p:ph type="title"/>
          </p:nvPr>
        </p:nvSpPr>
        <p:spPr/>
        <p:txBody>
          <a:bodyPr/>
          <a:lstStyle/>
          <a:p>
            <a:r>
              <a:rPr lang="en-US" b="1" dirty="0"/>
              <a:t>ABOUT PREVIOUS WORK</a:t>
            </a:r>
          </a:p>
        </p:txBody>
      </p:sp>
      <p:sp>
        <p:nvSpPr>
          <p:cNvPr id="3" name="Content Placeholder 2">
            <a:extLst>
              <a:ext uri="{FF2B5EF4-FFF2-40B4-BE49-F238E27FC236}">
                <a16:creationId xmlns:a16="http://schemas.microsoft.com/office/drawing/2014/main" id="{690D3F60-33FD-ABAD-EDBC-D9CFEEBE6EA8}"/>
              </a:ext>
            </a:extLst>
          </p:cNvPr>
          <p:cNvSpPr>
            <a:spLocks noGrp="1"/>
          </p:cNvSpPr>
          <p:nvPr>
            <p:ph idx="1"/>
          </p:nvPr>
        </p:nvSpPr>
        <p:spPr>
          <a:xfrm>
            <a:off x="1484310" y="2666999"/>
            <a:ext cx="10018713" cy="3897406"/>
          </a:xfrm>
        </p:spPr>
        <p:txBody>
          <a:bodyPr>
            <a:normAutofit fontScale="92500" lnSpcReduction="20000"/>
          </a:bodyPr>
          <a:lstStyle/>
          <a:p>
            <a:r>
              <a:rPr lang="en-US" dirty="0"/>
              <a:t>We had started our project in the month of August, 2022 by using cuttle bone fish as the nano particle for cementing application.</a:t>
            </a:r>
          </a:p>
          <a:p>
            <a:pPr>
              <a:buClr>
                <a:srgbClr val="1287C3"/>
              </a:buClr>
            </a:pPr>
            <a:r>
              <a:rPr lang="en-US" dirty="0"/>
              <a:t>Then we changed the nano particle to Zinc oxide, it showed great improvement in cementing application than cuttle bone fish.</a:t>
            </a:r>
          </a:p>
          <a:p>
            <a:pPr>
              <a:buClr>
                <a:srgbClr val="1287C3"/>
              </a:buClr>
            </a:pPr>
            <a:r>
              <a:rPr lang="en-US" dirty="0"/>
              <a:t>Later, we also use Silicon di oxide as nano particle in cementing application and compared the </a:t>
            </a:r>
            <a:r>
              <a:rPr lang="en-US" dirty="0" err="1"/>
              <a:t>ZnO</a:t>
            </a:r>
            <a:r>
              <a:rPr lang="en-US" dirty="0"/>
              <a:t> and SiO2 nano particle.</a:t>
            </a:r>
          </a:p>
          <a:p>
            <a:pPr>
              <a:buClr>
                <a:srgbClr val="1287C3"/>
              </a:buClr>
            </a:pPr>
            <a:r>
              <a:rPr lang="en-US" dirty="0"/>
              <a:t>For the three Nano particles, we performed the Autoclave Experiment, HPHT Filter Test and Unconfined Compressive Strength (UCS).</a:t>
            </a:r>
          </a:p>
          <a:p>
            <a:pPr>
              <a:buClr>
                <a:srgbClr val="1287C3"/>
              </a:buClr>
            </a:pPr>
            <a:r>
              <a:rPr lang="en-US" dirty="0"/>
              <a:t>The results of these experiment were acceptable for </a:t>
            </a:r>
            <a:r>
              <a:rPr lang="en-US" dirty="0" err="1"/>
              <a:t>ZnO</a:t>
            </a:r>
            <a:r>
              <a:rPr lang="en-US" dirty="0"/>
              <a:t> and SiO2 nano particle and therefore we had compare the two nano particles on basis of the fluid loss and compressive strength.</a:t>
            </a:r>
          </a:p>
          <a:p>
            <a:pPr>
              <a:buClr>
                <a:srgbClr val="1287C3"/>
              </a:buClr>
            </a:pPr>
            <a:endParaRPr lang="en-US" dirty="0"/>
          </a:p>
          <a:p>
            <a:pPr>
              <a:buClr>
                <a:srgbClr val="1287C3"/>
              </a:buClr>
            </a:pPr>
            <a:endParaRPr lang="en-US" dirty="0"/>
          </a:p>
          <a:p>
            <a:pPr>
              <a:buClr>
                <a:srgbClr val="1287C3"/>
              </a:buClr>
            </a:pPr>
            <a:endParaRPr lang="en-US" dirty="0"/>
          </a:p>
        </p:txBody>
      </p:sp>
    </p:spTree>
    <p:extLst>
      <p:ext uri="{BB962C8B-B14F-4D97-AF65-F5344CB8AC3E}">
        <p14:creationId xmlns:p14="http://schemas.microsoft.com/office/powerpoint/2010/main" val="22642305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C7648-F1A8-2A2D-7BCD-F464190D324E}"/>
              </a:ext>
            </a:extLst>
          </p:cNvPr>
          <p:cNvSpPr>
            <a:spLocks noGrp="1"/>
          </p:cNvSpPr>
          <p:nvPr>
            <p:ph type="title"/>
          </p:nvPr>
        </p:nvSpPr>
        <p:spPr>
          <a:xfrm>
            <a:off x="1663605" y="708211"/>
            <a:ext cx="10018713" cy="1461246"/>
          </a:xfrm>
        </p:spPr>
        <p:txBody>
          <a:bodyPr>
            <a:normAutofit/>
          </a:bodyPr>
          <a:lstStyle/>
          <a:p>
            <a:pPr algn="l">
              <a:spcBef>
                <a:spcPct val="20000"/>
              </a:spcBef>
              <a:spcAft>
                <a:spcPts val="600"/>
              </a:spcAft>
            </a:pPr>
            <a:r>
              <a:rPr lang="en-US" b="1" dirty="0"/>
              <a:t>                              HPHT Results </a:t>
            </a:r>
            <a:endParaRPr lang="en-US" dirty="0"/>
          </a:p>
          <a:p>
            <a:endParaRPr lang="en-US" dirty="0"/>
          </a:p>
        </p:txBody>
      </p:sp>
      <p:pic>
        <p:nvPicPr>
          <p:cNvPr id="4" name="Picture 3">
            <a:extLst>
              <a:ext uri="{FF2B5EF4-FFF2-40B4-BE49-F238E27FC236}">
                <a16:creationId xmlns:a16="http://schemas.microsoft.com/office/drawing/2014/main" id="{96892DF6-68C7-2FEC-A768-8E66ED365EF5}"/>
              </a:ext>
            </a:extLst>
          </p:cNvPr>
          <p:cNvPicPr>
            <a:picLocks noChangeAspect="1"/>
          </p:cNvPicPr>
          <p:nvPr/>
        </p:nvPicPr>
        <p:blipFill>
          <a:blip r:embed="rId2"/>
          <a:stretch>
            <a:fillRect/>
          </a:stretch>
        </p:blipFill>
        <p:spPr>
          <a:xfrm>
            <a:off x="2091018" y="1777027"/>
            <a:ext cx="9332257" cy="4626242"/>
          </a:xfrm>
          <a:prstGeom prst="rect">
            <a:avLst/>
          </a:prstGeom>
        </p:spPr>
      </p:pic>
    </p:spTree>
    <p:extLst>
      <p:ext uri="{BB962C8B-B14F-4D97-AF65-F5344CB8AC3E}">
        <p14:creationId xmlns:p14="http://schemas.microsoft.com/office/powerpoint/2010/main" val="9671417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4E853B-74D0-D105-1A43-058D86AB9020}"/>
              </a:ext>
            </a:extLst>
          </p:cNvPr>
          <p:cNvSpPr>
            <a:spLocks noGrp="1"/>
          </p:cNvSpPr>
          <p:nvPr>
            <p:ph type="title"/>
          </p:nvPr>
        </p:nvSpPr>
        <p:spPr>
          <a:xfrm>
            <a:off x="1562752" y="271182"/>
            <a:ext cx="10018713" cy="1752599"/>
          </a:xfrm>
        </p:spPr>
        <p:txBody>
          <a:bodyPr/>
          <a:lstStyle/>
          <a:p>
            <a:r>
              <a:rPr lang="en-US" b="1" dirty="0"/>
              <a:t>Compressive strength Comparision</a:t>
            </a:r>
          </a:p>
        </p:txBody>
      </p:sp>
      <p:pic>
        <p:nvPicPr>
          <p:cNvPr id="6" name="Content Placeholder 5">
            <a:extLst>
              <a:ext uri="{FF2B5EF4-FFF2-40B4-BE49-F238E27FC236}">
                <a16:creationId xmlns:a16="http://schemas.microsoft.com/office/drawing/2014/main" id="{521D6B15-89C8-5C38-DB3C-BFBB18888815}"/>
              </a:ext>
            </a:extLst>
          </p:cNvPr>
          <p:cNvPicPr>
            <a:picLocks noGrp="1" noChangeAspect="1"/>
          </p:cNvPicPr>
          <p:nvPr>
            <p:ph idx="1"/>
          </p:nvPr>
        </p:nvPicPr>
        <p:blipFill>
          <a:blip r:embed="rId2"/>
          <a:stretch>
            <a:fillRect/>
          </a:stretch>
        </p:blipFill>
        <p:spPr>
          <a:xfrm>
            <a:off x="2030495" y="1949823"/>
            <a:ext cx="9094430" cy="4446494"/>
          </a:xfrm>
        </p:spPr>
      </p:pic>
    </p:spTree>
    <p:extLst>
      <p:ext uri="{BB962C8B-B14F-4D97-AF65-F5344CB8AC3E}">
        <p14:creationId xmlns:p14="http://schemas.microsoft.com/office/powerpoint/2010/main" val="21471234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DF8D5C46-63E5-40C5-A208-4B2189FA103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0812" y="0"/>
            <a:ext cx="2436813" cy="6858001"/>
            <a:chOff x="1320800" y="0"/>
            <a:chExt cx="2436813" cy="6858001"/>
          </a:xfrm>
        </p:grpSpPr>
        <p:sp>
          <p:nvSpPr>
            <p:cNvPr id="10" name="Freeform 6">
              <a:extLst>
                <a:ext uri="{FF2B5EF4-FFF2-40B4-BE49-F238E27FC236}">
                  <a16:creationId xmlns:a16="http://schemas.microsoft.com/office/drawing/2014/main" id="{4A42B4ED-376E-46C3-8BB2-EAFC660D11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txBody>
            <a:bodyPr/>
            <a:lstStyle/>
            <a:p>
              <a:endParaRPr lang="en-IN"/>
            </a:p>
          </p:txBody>
        </p:sp>
        <p:sp>
          <p:nvSpPr>
            <p:cNvPr id="11" name="Freeform 7">
              <a:extLst>
                <a:ext uri="{FF2B5EF4-FFF2-40B4-BE49-F238E27FC236}">
                  <a16:creationId xmlns:a16="http://schemas.microsoft.com/office/drawing/2014/main" id="{94E0795D-42C3-4DFD-AEB0-286A1CF143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txBody>
            <a:bodyPr/>
            <a:lstStyle/>
            <a:p>
              <a:endParaRPr lang="en-IN"/>
            </a:p>
          </p:txBody>
        </p:sp>
        <p:sp>
          <p:nvSpPr>
            <p:cNvPr id="12" name="Freeform 8">
              <a:extLst>
                <a:ext uri="{FF2B5EF4-FFF2-40B4-BE49-F238E27FC236}">
                  <a16:creationId xmlns:a16="http://schemas.microsoft.com/office/drawing/2014/main" id="{A2ACED1B-99D0-4C14-B63B-963889DCDB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txBody>
            <a:bodyPr/>
            <a:lstStyle/>
            <a:p>
              <a:endParaRPr lang="en-IN"/>
            </a:p>
          </p:txBody>
        </p:sp>
        <p:sp>
          <p:nvSpPr>
            <p:cNvPr id="13" name="Freeform 9">
              <a:extLst>
                <a:ext uri="{FF2B5EF4-FFF2-40B4-BE49-F238E27FC236}">
                  <a16:creationId xmlns:a16="http://schemas.microsoft.com/office/drawing/2014/main" id="{5C5D324F-33A3-4C66-BFE5-1742CA4E59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txBody>
            <a:bodyPr/>
            <a:lstStyle/>
            <a:p>
              <a:endParaRPr lang="en-IN"/>
            </a:p>
          </p:txBody>
        </p:sp>
        <p:sp>
          <p:nvSpPr>
            <p:cNvPr id="14" name="Freeform 10">
              <a:extLst>
                <a:ext uri="{FF2B5EF4-FFF2-40B4-BE49-F238E27FC236}">
                  <a16:creationId xmlns:a16="http://schemas.microsoft.com/office/drawing/2014/main" id="{EC572FC8-A465-4BA3-BA4D-2EC538C042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txBody>
            <a:bodyPr/>
            <a:lstStyle/>
            <a:p>
              <a:endParaRPr lang="en-IN"/>
            </a:p>
          </p:txBody>
        </p:sp>
        <p:sp>
          <p:nvSpPr>
            <p:cNvPr id="15" name="Freeform 11">
              <a:extLst>
                <a:ext uri="{FF2B5EF4-FFF2-40B4-BE49-F238E27FC236}">
                  <a16:creationId xmlns:a16="http://schemas.microsoft.com/office/drawing/2014/main" id="{66CC2B15-8E3B-4CFF-99E4-5B4E4D8CF9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txBody>
            <a:bodyPr/>
            <a:lstStyle/>
            <a:p>
              <a:endParaRPr lang="en-IN"/>
            </a:p>
          </p:txBody>
        </p:sp>
      </p:grpSp>
      <p:sp>
        <p:nvSpPr>
          <p:cNvPr id="2" name="Title 1">
            <a:extLst>
              <a:ext uri="{FF2B5EF4-FFF2-40B4-BE49-F238E27FC236}">
                <a16:creationId xmlns:a16="http://schemas.microsoft.com/office/drawing/2014/main" id="{936CC2A8-5C24-13EF-FA13-975DA083B7E9}"/>
              </a:ext>
            </a:extLst>
          </p:cNvPr>
          <p:cNvSpPr>
            <a:spLocks noGrp="1"/>
          </p:cNvSpPr>
          <p:nvPr>
            <p:ph type="title"/>
          </p:nvPr>
        </p:nvSpPr>
        <p:spPr>
          <a:xfrm>
            <a:off x="1484312" y="226359"/>
            <a:ext cx="4278928" cy="1752599"/>
          </a:xfrm>
        </p:spPr>
        <p:txBody>
          <a:bodyPr>
            <a:normAutofit/>
          </a:bodyPr>
          <a:lstStyle/>
          <a:p>
            <a:r>
              <a:rPr lang="en-US" b="1" dirty="0"/>
              <a:t>HAMILTON BEACH MIXER</a:t>
            </a:r>
          </a:p>
        </p:txBody>
      </p:sp>
      <p:sp>
        <p:nvSpPr>
          <p:cNvPr id="3" name="Content Placeholder 2">
            <a:extLst>
              <a:ext uri="{FF2B5EF4-FFF2-40B4-BE49-F238E27FC236}">
                <a16:creationId xmlns:a16="http://schemas.microsoft.com/office/drawing/2014/main" id="{14B55DCD-D502-EBE9-54F8-3932C698851B}"/>
              </a:ext>
            </a:extLst>
          </p:cNvPr>
          <p:cNvSpPr>
            <a:spLocks noGrp="1"/>
          </p:cNvSpPr>
          <p:nvPr>
            <p:ph idx="1"/>
          </p:nvPr>
        </p:nvSpPr>
        <p:spPr>
          <a:xfrm>
            <a:off x="1484310" y="3104028"/>
            <a:ext cx="4278929" cy="3460377"/>
          </a:xfrm>
        </p:spPr>
        <p:txBody>
          <a:bodyPr vert="horz" lIns="91440" tIns="45720" rIns="91440" bIns="45720" rtlCol="0" anchor="ctr">
            <a:noAutofit/>
          </a:bodyPr>
          <a:lstStyle/>
          <a:p>
            <a:pPr>
              <a:lnSpc>
                <a:spcPct val="90000"/>
              </a:lnSpc>
            </a:pPr>
            <a:r>
              <a:rPr lang="en-US" sz="2200" dirty="0"/>
              <a:t>This time we had to make the cement slurry in the Hamilton Beach Mixer as the Waring Blender in which we used to make the cement slurry was not working.</a:t>
            </a:r>
          </a:p>
          <a:p>
            <a:pPr>
              <a:lnSpc>
                <a:spcPct val="90000"/>
              </a:lnSpc>
              <a:buClr>
                <a:srgbClr val="1287C3"/>
              </a:buClr>
            </a:pPr>
            <a:r>
              <a:rPr lang="en-US" sz="2200" dirty="0"/>
              <a:t>It was a difficult task as Warrying blender was made for preparation of cement slurry whereas Hamilton mixer is used for drilling fluid.</a:t>
            </a:r>
          </a:p>
          <a:p>
            <a:pPr>
              <a:lnSpc>
                <a:spcPct val="90000"/>
              </a:lnSpc>
              <a:buClr>
                <a:srgbClr val="1287C3"/>
              </a:buClr>
            </a:pPr>
            <a:r>
              <a:rPr lang="en-US" sz="2200" dirty="0"/>
              <a:t>It had 3 speed modes at 13000, 16000 and 19000 rpm.</a:t>
            </a:r>
          </a:p>
          <a:p>
            <a:pPr>
              <a:lnSpc>
                <a:spcPct val="90000"/>
              </a:lnSpc>
              <a:buClr>
                <a:srgbClr val="1287C3"/>
              </a:buClr>
            </a:pPr>
            <a:endParaRPr lang="en-US" sz="2000"/>
          </a:p>
          <a:p>
            <a:pPr>
              <a:lnSpc>
                <a:spcPct val="90000"/>
              </a:lnSpc>
              <a:buClr>
                <a:srgbClr val="1287C3"/>
              </a:buClr>
            </a:pPr>
            <a:endParaRPr lang="en-US" sz="2000"/>
          </a:p>
          <a:p>
            <a:pPr>
              <a:lnSpc>
                <a:spcPct val="90000"/>
              </a:lnSpc>
              <a:buClr>
                <a:srgbClr val="1287C3"/>
              </a:buClr>
            </a:pPr>
            <a:endParaRPr lang="en-US" sz="2000"/>
          </a:p>
        </p:txBody>
      </p:sp>
      <p:sp>
        <p:nvSpPr>
          <p:cNvPr id="17" name="Rounded Rectangle 16">
            <a:extLst>
              <a:ext uri="{FF2B5EF4-FFF2-40B4-BE49-F238E27FC236}">
                <a16:creationId xmlns:a16="http://schemas.microsoft.com/office/drawing/2014/main" id="{63A60C88-7443-4827-9241-5019758CB4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648931"/>
            <a:ext cx="5407023" cy="5231964"/>
          </a:xfrm>
          <a:prstGeom prst="roundRect">
            <a:avLst>
              <a:gd name="adj" fmla="val 4834"/>
            </a:avLst>
          </a:prstGeom>
          <a:solidFill>
            <a:schemeClr val="bg1"/>
          </a:solidFill>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grey and silver mixer&#10;&#10;Description automatically generated">
            <a:extLst>
              <a:ext uri="{FF2B5EF4-FFF2-40B4-BE49-F238E27FC236}">
                <a16:creationId xmlns:a16="http://schemas.microsoft.com/office/drawing/2014/main" id="{4EE39859-FC89-372B-90B3-ACEED5FCFF32}"/>
              </a:ext>
            </a:extLst>
          </p:cNvPr>
          <p:cNvPicPr>
            <a:picLocks noChangeAspect="1"/>
          </p:cNvPicPr>
          <p:nvPr/>
        </p:nvPicPr>
        <p:blipFill>
          <a:blip r:embed="rId3"/>
          <a:stretch>
            <a:fillRect/>
          </a:stretch>
        </p:blipFill>
        <p:spPr>
          <a:xfrm>
            <a:off x="6533130" y="1011765"/>
            <a:ext cx="4546708" cy="4546708"/>
          </a:xfrm>
          <a:prstGeom prst="rect">
            <a:avLst/>
          </a:prstGeom>
        </p:spPr>
      </p:pic>
    </p:spTree>
    <p:extLst>
      <p:ext uri="{BB962C8B-B14F-4D97-AF65-F5344CB8AC3E}">
        <p14:creationId xmlns:p14="http://schemas.microsoft.com/office/powerpoint/2010/main" val="17979586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AD30037-67ED-4367-9BE0-45787510BF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machine with a screen on it&#10;&#10;Description automatically generated">
            <a:extLst>
              <a:ext uri="{FF2B5EF4-FFF2-40B4-BE49-F238E27FC236}">
                <a16:creationId xmlns:a16="http://schemas.microsoft.com/office/drawing/2014/main" id="{22D48259-57B9-72CE-32FC-463537E1A0BB}"/>
              </a:ext>
            </a:extLst>
          </p:cNvPr>
          <p:cNvPicPr>
            <a:picLocks noChangeAspect="1"/>
          </p:cNvPicPr>
          <p:nvPr/>
        </p:nvPicPr>
        <p:blipFill rotWithShape="1">
          <a:blip r:embed="rId3"/>
          <a:srcRect t="2936" r="2" b="2"/>
          <a:stretch/>
        </p:blipFill>
        <p:spPr>
          <a:xfrm>
            <a:off x="6892924" y="10"/>
            <a:ext cx="5299077" cy="6857990"/>
          </a:xfrm>
          <a:custGeom>
            <a:avLst/>
            <a:gdLst/>
            <a:ahLst/>
            <a:cxnLst/>
            <a:rect l="l" t="t" r="r" b="b"/>
            <a:pathLst>
              <a:path w="5299077" h="6858000">
                <a:moveTo>
                  <a:pt x="836871" y="0"/>
                </a:moveTo>
                <a:lnTo>
                  <a:pt x="5299077" y="0"/>
                </a:lnTo>
                <a:lnTo>
                  <a:pt x="5299077" y="6858000"/>
                </a:lnTo>
                <a:lnTo>
                  <a:pt x="1911312" y="6858000"/>
                </a:lnTo>
                <a:lnTo>
                  <a:pt x="0" y="5333999"/>
                </a:lnTo>
                <a:close/>
              </a:path>
            </a:pathLst>
          </a:custGeom>
        </p:spPr>
      </p:pic>
      <p:grpSp>
        <p:nvGrpSpPr>
          <p:cNvPr id="12" name="Group 11">
            <a:extLst>
              <a:ext uri="{FF2B5EF4-FFF2-40B4-BE49-F238E27FC236}">
                <a16:creationId xmlns:a16="http://schemas.microsoft.com/office/drawing/2014/main" id="{50841A4E-5BC1-44B4-83CF-D524E8AEAD6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32760" y="0"/>
            <a:ext cx="2436813" cy="6858001"/>
            <a:chOff x="1320800" y="0"/>
            <a:chExt cx="2436813" cy="6858001"/>
          </a:xfrm>
        </p:grpSpPr>
        <p:sp>
          <p:nvSpPr>
            <p:cNvPr id="13" name="Freeform 6">
              <a:extLst>
                <a:ext uri="{FF2B5EF4-FFF2-40B4-BE49-F238E27FC236}">
                  <a16:creationId xmlns:a16="http://schemas.microsoft.com/office/drawing/2014/main" id="{BF371BCC-8954-44E2-8C4F-29DC188727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txBody>
            <a:bodyPr/>
            <a:lstStyle/>
            <a:p>
              <a:endParaRPr lang="en-IN"/>
            </a:p>
          </p:txBody>
        </p:sp>
        <p:sp>
          <p:nvSpPr>
            <p:cNvPr id="14" name="Freeform 7">
              <a:extLst>
                <a:ext uri="{FF2B5EF4-FFF2-40B4-BE49-F238E27FC236}">
                  <a16:creationId xmlns:a16="http://schemas.microsoft.com/office/drawing/2014/main" id="{CD3505BE-B420-41C5-BE34-3E7652D37A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txBody>
            <a:bodyPr/>
            <a:lstStyle/>
            <a:p>
              <a:endParaRPr lang="en-IN"/>
            </a:p>
          </p:txBody>
        </p:sp>
        <p:sp>
          <p:nvSpPr>
            <p:cNvPr id="15" name="Freeform 8">
              <a:extLst>
                <a:ext uri="{FF2B5EF4-FFF2-40B4-BE49-F238E27FC236}">
                  <a16:creationId xmlns:a16="http://schemas.microsoft.com/office/drawing/2014/main" id="{4B68A05B-A78B-4D59-8CF9-1900731A21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txBody>
            <a:bodyPr/>
            <a:lstStyle/>
            <a:p>
              <a:endParaRPr lang="en-IN"/>
            </a:p>
          </p:txBody>
        </p:sp>
        <p:sp>
          <p:nvSpPr>
            <p:cNvPr id="16" name="Freeform 9">
              <a:extLst>
                <a:ext uri="{FF2B5EF4-FFF2-40B4-BE49-F238E27FC236}">
                  <a16:creationId xmlns:a16="http://schemas.microsoft.com/office/drawing/2014/main" id="{84D57A01-C112-4FF2-B5ED-0B762AAD9C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txBody>
            <a:bodyPr/>
            <a:lstStyle/>
            <a:p>
              <a:endParaRPr lang="en-IN"/>
            </a:p>
          </p:txBody>
        </p:sp>
        <p:sp>
          <p:nvSpPr>
            <p:cNvPr id="17" name="Freeform 10">
              <a:extLst>
                <a:ext uri="{FF2B5EF4-FFF2-40B4-BE49-F238E27FC236}">
                  <a16:creationId xmlns:a16="http://schemas.microsoft.com/office/drawing/2014/main" id="{6CCCCDF1-5D4F-4CA1-8400-DFBB96BB01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txBody>
            <a:bodyPr/>
            <a:lstStyle/>
            <a:p>
              <a:endParaRPr lang="en-IN"/>
            </a:p>
          </p:txBody>
        </p:sp>
        <p:sp>
          <p:nvSpPr>
            <p:cNvPr id="18" name="Freeform 11">
              <a:extLst>
                <a:ext uri="{FF2B5EF4-FFF2-40B4-BE49-F238E27FC236}">
                  <a16:creationId xmlns:a16="http://schemas.microsoft.com/office/drawing/2014/main" id="{20A090B2-5344-43CD-BC70-A6D44F15E8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txBody>
            <a:bodyPr/>
            <a:lstStyle/>
            <a:p>
              <a:endParaRPr lang="en-IN"/>
            </a:p>
          </p:txBody>
        </p:sp>
      </p:grpSp>
      <p:sp>
        <p:nvSpPr>
          <p:cNvPr id="2" name="Title 1">
            <a:extLst>
              <a:ext uri="{FF2B5EF4-FFF2-40B4-BE49-F238E27FC236}">
                <a16:creationId xmlns:a16="http://schemas.microsoft.com/office/drawing/2014/main" id="{6858EA2B-41D0-FCE5-BE49-68A3C91B7005}"/>
              </a:ext>
            </a:extLst>
          </p:cNvPr>
          <p:cNvSpPr>
            <a:spLocks noGrp="1"/>
          </p:cNvSpPr>
          <p:nvPr>
            <p:ph type="title"/>
          </p:nvPr>
        </p:nvSpPr>
        <p:spPr>
          <a:xfrm>
            <a:off x="972080" y="685800"/>
            <a:ext cx="5260680" cy="1752599"/>
          </a:xfrm>
        </p:spPr>
        <p:txBody>
          <a:bodyPr>
            <a:normAutofit/>
          </a:bodyPr>
          <a:lstStyle/>
          <a:p>
            <a:pPr algn="l"/>
            <a:r>
              <a:rPr lang="en-US" b="1" dirty="0"/>
              <a:t>ULTRASONIC CEMENT ANALYZER</a:t>
            </a:r>
            <a:endParaRPr lang="en-US" b="1"/>
          </a:p>
        </p:txBody>
      </p:sp>
      <p:sp>
        <p:nvSpPr>
          <p:cNvPr id="3" name="Content Placeholder 2">
            <a:extLst>
              <a:ext uri="{FF2B5EF4-FFF2-40B4-BE49-F238E27FC236}">
                <a16:creationId xmlns:a16="http://schemas.microsoft.com/office/drawing/2014/main" id="{922EC82A-A95D-BC97-2C24-4A2C42F937C5}"/>
              </a:ext>
            </a:extLst>
          </p:cNvPr>
          <p:cNvSpPr>
            <a:spLocks noGrp="1"/>
          </p:cNvSpPr>
          <p:nvPr>
            <p:ph idx="1"/>
          </p:nvPr>
        </p:nvSpPr>
        <p:spPr>
          <a:xfrm>
            <a:off x="643468" y="2666999"/>
            <a:ext cx="5260680" cy="3124201"/>
          </a:xfrm>
        </p:spPr>
        <p:txBody>
          <a:bodyPr>
            <a:normAutofit/>
          </a:bodyPr>
          <a:lstStyle/>
          <a:p>
            <a:r>
              <a:rPr lang="en-US" sz="2000">
                <a:ea typeface="+mn-lt"/>
                <a:cs typeface="+mn-lt"/>
              </a:rPr>
              <a:t>The theory of operation is based on the correlation between ultrasonic pulse velocity in the cement sample and its compressive strength. Strength indications are determined by measuring the change in velocity of an ultrasonic signal transmitted through the cement sample as it cures.</a:t>
            </a:r>
            <a:endParaRPr lang="en-US" sz="2000"/>
          </a:p>
        </p:txBody>
      </p:sp>
    </p:spTree>
    <p:extLst>
      <p:ext uri="{BB962C8B-B14F-4D97-AF65-F5344CB8AC3E}">
        <p14:creationId xmlns:p14="http://schemas.microsoft.com/office/powerpoint/2010/main" val="31571959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5428F22-76B3-4107-AADE-3F9EC95FD3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5346FBCF-5353-4172-96F5-4B7EB07777C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290265" y="-12875"/>
            <a:ext cx="2604396" cy="6890194"/>
            <a:chOff x="2199787" y="-12875"/>
            <a:chExt cx="2679011" cy="6890194"/>
          </a:xfrm>
        </p:grpSpPr>
        <p:sp useBgFill="1">
          <p:nvSpPr>
            <p:cNvPr id="12" name="Rectangle 19">
              <a:extLst>
                <a:ext uri="{FF2B5EF4-FFF2-40B4-BE49-F238E27FC236}">
                  <a16:creationId xmlns:a16="http://schemas.microsoft.com/office/drawing/2014/main" id="{343F3E6D-808D-43AD-9485-AD0014BEAE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white">
            <a:xfrm>
              <a:off x="2199787" y="-12875"/>
              <a:ext cx="2679011" cy="5301468"/>
            </a:xfrm>
            <a:custGeom>
              <a:avLst/>
              <a:gdLst>
                <a:gd name="connsiteX0" fmla="*/ 0 w 2570017"/>
                <a:gd name="connsiteY0" fmla="*/ 0 h 2554287"/>
                <a:gd name="connsiteX1" fmla="*/ 2570017 w 2570017"/>
                <a:gd name="connsiteY1" fmla="*/ 0 h 2554287"/>
                <a:gd name="connsiteX2" fmla="*/ 2570017 w 2570017"/>
                <a:gd name="connsiteY2" fmla="*/ 2554287 h 2554287"/>
                <a:gd name="connsiteX3" fmla="*/ 0 w 2570017"/>
                <a:gd name="connsiteY3" fmla="*/ 2554287 h 2554287"/>
                <a:gd name="connsiteX4" fmla="*/ 0 w 2570017"/>
                <a:gd name="connsiteY4" fmla="*/ 0 h 2554287"/>
                <a:gd name="connsiteX0" fmla="*/ 904009 w 2570017"/>
                <a:gd name="connsiteY0" fmla="*/ 0 h 2554287"/>
                <a:gd name="connsiteX1" fmla="*/ 2570017 w 2570017"/>
                <a:gd name="connsiteY1" fmla="*/ 0 h 2554287"/>
                <a:gd name="connsiteX2" fmla="*/ 2570017 w 2570017"/>
                <a:gd name="connsiteY2" fmla="*/ 2554287 h 2554287"/>
                <a:gd name="connsiteX3" fmla="*/ 0 w 2570017"/>
                <a:gd name="connsiteY3" fmla="*/ 2554287 h 2554287"/>
                <a:gd name="connsiteX4" fmla="*/ 904009 w 2570017"/>
                <a:gd name="connsiteY4" fmla="*/ 0 h 2554287"/>
                <a:gd name="connsiteX0" fmla="*/ 644236 w 2570017"/>
                <a:gd name="connsiteY0" fmla="*/ 10391 h 2554287"/>
                <a:gd name="connsiteX1" fmla="*/ 2570017 w 2570017"/>
                <a:gd name="connsiteY1" fmla="*/ 0 h 2554287"/>
                <a:gd name="connsiteX2" fmla="*/ 2570017 w 2570017"/>
                <a:gd name="connsiteY2" fmla="*/ 2554287 h 2554287"/>
                <a:gd name="connsiteX3" fmla="*/ 0 w 2570017"/>
                <a:gd name="connsiteY3" fmla="*/ 2554287 h 2554287"/>
                <a:gd name="connsiteX4" fmla="*/ 644236 w 2570017"/>
                <a:gd name="connsiteY4" fmla="*/ 10391 h 2554287"/>
                <a:gd name="connsiteX0" fmla="*/ 633845 w 2570017"/>
                <a:gd name="connsiteY0" fmla="*/ 0 h 2554287"/>
                <a:gd name="connsiteX1" fmla="*/ 2570017 w 2570017"/>
                <a:gd name="connsiteY1" fmla="*/ 0 h 2554287"/>
                <a:gd name="connsiteX2" fmla="*/ 2570017 w 2570017"/>
                <a:gd name="connsiteY2" fmla="*/ 2554287 h 2554287"/>
                <a:gd name="connsiteX3" fmla="*/ 0 w 2570017"/>
                <a:gd name="connsiteY3" fmla="*/ 2554287 h 2554287"/>
                <a:gd name="connsiteX4" fmla="*/ 633845 w 2570017"/>
                <a:gd name="connsiteY4" fmla="*/ 0 h 2554287"/>
                <a:gd name="connsiteX0" fmla="*/ 675409 w 2611581"/>
                <a:gd name="connsiteY0" fmla="*/ 0 h 2554287"/>
                <a:gd name="connsiteX1" fmla="*/ 2611581 w 2611581"/>
                <a:gd name="connsiteY1" fmla="*/ 0 h 2554287"/>
                <a:gd name="connsiteX2" fmla="*/ 2611581 w 2611581"/>
                <a:gd name="connsiteY2" fmla="*/ 2554287 h 2554287"/>
                <a:gd name="connsiteX3" fmla="*/ 0 w 2611581"/>
                <a:gd name="connsiteY3" fmla="*/ 2554287 h 2554287"/>
                <a:gd name="connsiteX4" fmla="*/ 675409 w 2611581"/>
                <a:gd name="connsiteY4" fmla="*/ 0 h 2554287"/>
                <a:gd name="connsiteX0" fmla="*/ 650979 w 2587151"/>
                <a:gd name="connsiteY0" fmla="*/ 0 h 2554287"/>
                <a:gd name="connsiteX1" fmla="*/ 2587151 w 2587151"/>
                <a:gd name="connsiteY1" fmla="*/ 0 h 2554287"/>
                <a:gd name="connsiteX2" fmla="*/ 2587151 w 2587151"/>
                <a:gd name="connsiteY2" fmla="*/ 2554287 h 2554287"/>
                <a:gd name="connsiteX3" fmla="*/ 0 w 2587151"/>
                <a:gd name="connsiteY3" fmla="*/ 2548595 h 2554287"/>
                <a:gd name="connsiteX4" fmla="*/ 650979 w 2587151"/>
                <a:gd name="connsiteY4" fmla="*/ 0 h 2554287"/>
                <a:gd name="connsiteX0" fmla="*/ 730379 w 2587151"/>
                <a:gd name="connsiteY0" fmla="*/ 5692 h 2554287"/>
                <a:gd name="connsiteX1" fmla="*/ 2587151 w 2587151"/>
                <a:gd name="connsiteY1" fmla="*/ 0 h 2554287"/>
                <a:gd name="connsiteX2" fmla="*/ 2587151 w 2587151"/>
                <a:gd name="connsiteY2" fmla="*/ 2554287 h 2554287"/>
                <a:gd name="connsiteX3" fmla="*/ 0 w 2587151"/>
                <a:gd name="connsiteY3" fmla="*/ 2548595 h 2554287"/>
                <a:gd name="connsiteX4" fmla="*/ 730379 w 2587151"/>
                <a:gd name="connsiteY4" fmla="*/ 5692 h 2554287"/>
                <a:gd name="connsiteX0" fmla="*/ 864750 w 2587151"/>
                <a:gd name="connsiteY0" fmla="*/ 2847 h 2554287"/>
                <a:gd name="connsiteX1" fmla="*/ 2587151 w 2587151"/>
                <a:gd name="connsiteY1" fmla="*/ 0 h 2554287"/>
                <a:gd name="connsiteX2" fmla="*/ 2587151 w 2587151"/>
                <a:gd name="connsiteY2" fmla="*/ 2554287 h 2554287"/>
                <a:gd name="connsiteX3" fmla="*/ 0 w 2587151"/>
                <a:gd name="connsiteY3" fmla="*/ 2548595 h 2554287"/>
                <a:gd name="connsiteX4" fmla="*/ 864750 w 2587151"/>
                <a:gd name="connsiteY4" fmla="*/ 2847 h 2554287"/>
                <a:gd name="connsiteX0" fmla="*/ 883073 w 2587151"/>
                <a:gd name="connsiteY0" fmla="*/ 1 h 2554287"/>
                <a:gd name="connsiteX1" fmla="*/ 2587151 w 2587151"/>
                <a:gd name="connsiteY1" fmla="*/ 0 h 2554287"/>
                <a:gd name="connsiteX2" fmla="*/ 2587151 w 2587151"/>
                <a:gd name="connsiteY2" fmla="*/ 2554287 h 2554287"/>
                <a:gd name="connsiteX3" fmla="*/ 0 w 2587151"/>
                <a:gd name="connsiteY3" fmla="*/ 2548595 h 2554287"/>
                <a:gd name="connsiteX4" fmla="*/ 883073 w 2587151"/>
                <a:gd name="connsiteY4" fmla="*/ 1 h 2554287"/>
                <a:gd name="connsiteX0" fmla="*/ 895288 w 2599366"/>
                <a:gd name="connsiteY0" fmla="*/ 1 h 2554287"/>
                <a:gd name="connsiteX1" fmla="*/ 2599366 w 2599366"/>
                <a:gd name="connsiteY1" fmla="*/ 0 h 2554287"/>
                <a:gd name="connsiteX2" fmla="*/ 2599366 w 2599366"/>
                <a:gd name="connsiteY2" fmla="*/ 2554287 h 2554287"/>
                <a:gd name="connsiteX3" fmla="*/ 0 w 2599366"/>
                <a:gd name="connsiteY3" fmla="*/ 2542904 h 2554287"/>
                <a:gd name="connsiteX4" fmla="*/ 895288 w 2599366"/>
                <a:gd name="connsiteY4" fmla="*/ 1 h 2554287"/>
                <a:gd name="connsiteX0" fmla="*/ 895288 w 2599366"/>
                <a:gd name="connsiteY0" fmla="*/ 1 h 2554287"/>
                <a:gd name="connsiteX1" fmla="*/ 2599366 w 2599366"/>
                <a:gd name="connsiteY1" fmla="*/ 0 h 2554287"/>
                <a:gd name="connsiteX2" fmla="*/ 2599366 w 2599366"/>
                <a:gd name="connsiteY2" fmla="*/ 2554287 h 2554287"/>
                <a:gd name="connsiteX3" fmla="*/ 0 w 2599366"/>
                <a:gd name="connsiteY3" fmla="*/ 2542904 h 2554287"/>
                <a:gd name="connsiteX4" fmla="*/ 895288 w 2599366"/>
                <a:gd name="connsiteY4" fmla="*/ 1 h 2554287"/>
                <a:gd name="connsiteX0" fmla="*/ 895288 w 2611581"/>
                <a:gd name="connsiteY0" fmla="*/ 1 h 2565670"/>
                <a:gd name="connsiteX1" fmla="*/ 2599366 w 2611581"/>
                <a:gd name="connsiteY1" fmla="*/ 0 h 2565670"/>
                <a:gd name="connsiteX2" fmla="*/ 2611581 w 2611581"/>
                <a:gd name="connsiteY2" fmla="*/ 2565670 h 2565670"/>
                <a:gd name="connsiteX3" fmla="*/ 0 w 2611581"/>
                <a:gd name="connsiteY3" fmla="*/ 2542904 h 2565670"/>
                <a:gd name="connsiteX4" fmla="*/ 895288 w 2611581"/>
                <a:gd name="connsiteY4" fmla="*/ 1 h 2565670"/>
                <a:gd name="connsiteX0" fmla="*/ 895288 w 2611581"/>
                <a:gd name="connsiteY0" fmla="*/ 1 h 2565670"/>
                <a:gd name="connsiteX1" fmla="*/ 2599366 w 2611581"/>
                <a:gd name="connsiteY1" fmla="*/ 0 h 2565670"/>
                <a:gd name="connsiteX2" fmla="*/ 2611581 w 2611581"/>
                <a:gd name="connsiteY2" fmla="*/ 2565670 h 2565670"/>
                <a:gd name="connsiteX3" fmla="*/ 0 w 2611581"/>
                <a:gd name="connsiteY3" fmla="*/ 2542904 h 2565670"/>
                <a:gd name="connsiteX4" fmla="*/ 895288 w 2611581"/>
                <a:gd name="connsiteY4" fmla="*/ 1 h 2565670"/>
                <a:gd name="connsiteX0" fmla="*/ 895288 w 2611581"/>
                <a:gd name="connsiteY0" fmla="*/ 1 h 2565670"/>
                <a:gd name="connsiteX1" fmla="*/ 2599366 w 2611581"/>
                <a:gd name="connsiteY1" fmla="*/ 0 h 2565670"/>
                <a:gd name="connsiteX2" fmla="*/ 2611581 w 2611581"/>
                <a:gd name="connsiteY2" fmla="*/ 2565670 h 2565670"/>
                <a:gd name="connsiteX3" fmla="*/ 0 w 2611581"/>
                <a:gd name="connsiteY3" fmla="*/ 2545750 h 2565670"/>
                <a:gd name="connsiteX4" fmla="*/ 895288 w 2611581"/>
                <a:gd name="connsiteY4" fmla="*/ 1 h 2565670"/>
                <a:gd name="connsiteX0" fmla="*/ 1544433 w 3260726"/>
                <a:gd name="connsiteY0" fmla="*/ 1 h 2565670"/>
                <a:gd name="connsiteX1" fmla="*/ 3248511 w 3260726"/>
                <a:gd name="connsiteY1" fmla="*/ 0 h 2565670"/>
                <a:gd name="connsiteX2" fmla="*/ 3260726 w 3260726"/>
                <a:gd name="connsiteY2" fmla="*/ 2565670 h 2565670"/>
                <a:gd name="connsiteX3" fmla="*/ 0 w 3260726"/>
                <a:gd name="connsiteY3" fmla="*/ 2521058 h 2565670"/>
                <a:gd name="connsiteX4" fmla="*/ 1544433 w 3260726"/>
                <a:gd name="connsiteY4" fmla="*/ 1 h 2565670"/>
                <a:gd name="connsiteX0" fmla="*/ 921784 w 3260726"/>
                <a:gd name="connsiteY0" fmla="*/ 12347 h 2565670"/>
                <a:gd name="connsiteX1" fmla="*/ 3248511 w 3260726"/>
                <a:gd name="connsiteY1" fmla="*/ 0 h 2565670"/>
                <a:gd name="connsiteX2" fmla="*/ 3260726 w 3260726"/>
                <a:gd name="connsiteY2" fmla="*/ 2565670 h 2565670"/>
                <a:gd name="connsiteX3" fmla="*/ 0 w 3260726"/>
                <a:gd name="connsiteY3" fmla="*/ 2521058 h 2565670"/>
                <a:gd name="connsiteX4" fmla="*/ 921784 w 3260726"/>
                <a:gd name="connsiteY4" fmla="*/ 12347 h 2565670"/>
                <a:gd name="connsiteX0" fmla="*/ 921784 w 3260726"/>
                <a:gd name="connsiteY0" fmla="*/ 12347 h 2565670"/>
                <a:gd name="connsiteX1" fmla="*/ 2321160 w 3260726"/>
                <a:gd name="connsiteY1" fmla="*/ 0 h 2565670"/>
                <a:gd name="connsiteX2" fmla="*/ 3260726 w 3260726"/>
                <a:gd name="connsiteY2" fmla="*/ 2565670 h 2565670"/>
                <a:gd name="connsiteX3" fmla="*/ 0 w 3260726"/>
                <a:gd name="connsiteY3" fmla="*/ 2521058 h 2565670"/>
                <a:gd name="connsiteX4" fmla="*/ 921784 w 3260726"/>
                <a:gd name="connsiteY4" fmla="*/ 12347 h 2565670"/>
                <a:gd name="connsiteX0" fmla="*/ 921784 w 2322228"/>
                <a:gd name="connsiteY0" fmla="*/ 12347 h 2565670"/>
                <a:gd name="connsiteX1" fmla="*/ 2321160 w 2322228"/>
                <a:gd name="connsiteY1" fmla="*/ 0 h 2565670"/>
                <a:gd name="connsiteX2" fmla="*/ 2320129 w 2322228"/>
                <a:gd name="connsiteY2" fmla="*/ 2565670 h 2565670"/>
                <a:gd name="connsiteX3" fmla="*/ 0 w 2322228"/>
                <a:gd name="connsiteY3" fmla="*/ 2521058 h 2565670"/>
                <a:gd name="connsiteX4" fmla="*/ 921784 w 2322228"/>
                <a:gd name="connsiteY4" fmla="*/ 12347 h 2565670"/>
                <a:gd name="connsiteX0" fmla="*/ 921784 w 2322228"/>
                <a:gd name="connsiteY0" fmla="*/ 0 h 2571841"/>
                <a:gd name="connsiteX1" fmla="*/ 2321160 w 2322228"/>
                <a:gd name="connsiteY1" fmla="*/ 6171 h 2571841"/>
                <a:gd name="connsiteX2" fmla="*/ 2320129 w 2322228"/>
                <a:gd name="connsiteY2" fmla="*/ 2571841 h 2571841"/>
                <a:gd name="connsiteX3" fmla="*/ 0 w 2322228"/>
                <a:gd name="connsiteY3" fmla="*/ 2527229 h 2571841"/>
                <a:gd name="connsiteX4" fmla="*/ 921784 w 2322228"/>
                <a:gd name="connsiteY4" fmla="*/ 0 h 2571841"/>
                <a:gd name="connsiteX0" fmla="*/ 921784 w 2611583"/>
                <a:gd name="connsiteY0" fmla="*/ 0 h 2540977"/>
                <a:gd name="connsiteX1" fmla="*/ 2321160 w 2611583"/>
                <a:gd name="connsiteY1" fmla="*/ 6171 h 2540977"/>
                <a:gd name="connsiteX2" fmla="*/ 2611583 w 2611583"/>
                <a:gd name="connsiteY2" fmla="*/ 2540977 h 2540977"/>
                <a:gd name="connsiteX3" fmla="*/ 0 w 2611583"/>
                <a:gd name="connsiteY3" fmla="*/ 2527229 h 2540977"/>
                <a:gd name="connsiteX4" fmla="*/ 921784 w 2611583"/>
                <a:gd name="connsiteY4" fmla="*/ 0 h 2540977"/>
                <a:gd name="connsiteX0" fmla="*/ 921784 w 2611583"/>
                <a:gd name="connsiteY0" fmla="*/ 2 h 2540979"/>
                <a:gd name="connsiteX1" fmla="*/ 2572870 w 2611583"/>
                <a:gd name="connsiteY1" fmla="*/ 0 h 2540979"/>
                <a:gd name="connsiteX2" fmla="*/ 2611583 w 2611583"/>
                <a:gd name="connsiteY2" fmla="*/ 2540979 h 2540979"/>
                <a:gd name="connsiteX3" fmla="*/ 0 w 2611583"/>
                <a:gd name="connsiteY3" fmla="*/ 2527231 h 2540979"/>
                <a:gd name="connsiteX4" fmla="*/ 921784 w 2611583"/>
                <a:gd name="connsiteY4" fmla="*/ 2 h 2540979"/>
                <a:gd name="connsiteX0" fmla="*/ 921784 w 2705467"/>
                <a:gd name="connsiteY0" fmla="*/ 0 h 2540977"/>
                <a:gd name="connsiteX1" fmla="*/ 2705349 w 2705467"/>
                <a:gd name="connsiteY1" fmla="*/ 6171 h 2540977"/>
                <a:gd name="connsiteX2" fmla="*/ 2611583 w 2705467"/>
                <a:gd name="connsiteY2" fmla="*/ 2540977 h 2540977"/>
                <a:gd name="connsiteX3" fmla="*/ 0 w 2705467"/>
                <a:gd name="connsiteY3" fmla="*/ 2527229 h 2540977"/>
                <a:gd name="connsiteX4" fmla="*/ 921784 w 2705467"/>
                <a:gd name="connsiteY4" fmla="*/ 0 h 2540977"/>
                <a:gd name="connsiteX0" fmla="*/ 921784 w 2718702"/>
                <a:gd name="connsiteY0" fmla="*/ 2 h 2540979"/>
                <a:gd name="connsiteX1" fmla="*/ 2718597 w 2718702"/>
                <a:gd name="connsiteY1" fmla="*/ 0 h 2540979"/>
                <a:gd name="connsiteX2" fmla="*/ 2611583 w 2718702"/>
                <a:gd name="connsiteY2" fmla="*/ 2540979 h 2540979"/>
                <a:gd name="connsiteX3" fmla="*/ 0 w 2718702"/>
                <a:gd name="connsiteY3" fmla="*/ 2527231 h 2540979"/>
                <a:gd name="connsiteX4" fmla="*/ 921784 w 2718702"/>
                <a:gd name="connsiteY4" fmla="*/ 2 h 2540979"/>
                <a:gd name="connsiteX0" fmla="*/ 921784 w 2679012"/>
                <a:gd name="connsiteY0" fmla="*/ 0 h 2540977"/>
                <a:gd name="connsiteX1" fmla="*/ 2678853 w 2679012"/>
                <a:gd name="connsiteY1" fmla="*/ 6171 h 2540977"/>
                <a:gd name="connsiteX2" fmla="*/ 2611583 w 2679012"/>
                <a:gd name="connsiteY2" fmla="*/ 2540977 h 2540977"/>
                <a:gd name="connsiteX3" fmla="*/ 0 w 2679012"/>
                <a:gd name="connsiteY3" fmla="*/ 2527229 h 2540977"/>
                <a:gd name="connsiteX4" fmla="*/ 921784 w 2679012"/>
                <a:gd name="connsiteY4" fmla="*/ 0 h 25409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012" h="2540977">
                  <a:moveTo>
                    <a:pt x="921784" y="0"/>
                  </a:moveTo>
                  <a:lnTo>
                    <a:pt x="2678853" y="6171"/>
                  </a:lnTo>
                  <a:cubicBezTo>
                    <a:pt x="2682925" y="861394"/>
                    <a:pt x="2607511" y="1685754"/>
                    <a:pt x="2611583" y="2540977"/>
                  </a:cubicBezTo>
                  <a:lnTo>
                    <a:pt x="0" y="2527229"/>
                  </a:lnTo>
                  <a:lnTo>
                    <a:pt x="921784" y="0"/>
                  </a:lnTo>
                  <a:close/>
                </a:path>
              </a:pathLst>
            </a:custGeom>
            <a:blipFill rotWithShape="0">
              <a:blip r:embed="rId2">
                <a:duotone>
                  <a:schemeClr val="bg2">
                    <a:shade val="76000"/>
                    <a:satMod val="180000"/>
                  </a:schemeClr>
                  <a:schemeClr val="bg2">
                    <a:tint val="80000"/>
                    <a:satMod val="120000"/>
                    <a:lumMod val="180000"/>
                  </a:schemeClr>
                </a:duotone>
              </a:blip>
              <a:stretch>
                <a:fillRect l="-114598" r="-265621" b="-2868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20">
              <a:extLst>
                <a:ext uri="{FF2B5EF4-FFF2-40B4-BE49-F238E27FC236}">
                  <a16:creationId xmlns:a16="http://schemas.microsoft.com/office/drawing/2014/main" id="{03DB1AC6-5430-4CD3-BD83-86E675A11A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white">
            <a:xfrm>
              <a:off x="2211875" y="5257482"/>
              <a:ext cx="2586931" cy="1619837"/>
            </a:xfrm>
            <a:custGeom>
              <a:avLst/>
              <a:gdLst>
                <a:gd name="connsiteX0" fmla="*/ 0 w 2611581"/>
                <a:gd name="connsiteY0" fmla="*/ 0 h 4303713"/>
                <a:gd name="connsiteX1" fmla="*/ 2611581 w 2611581"/>
                <a:gd name="connsiteY1" fmla="*/ 0 h 4303713"/>
                <a:gd name="connsiteX2" fmla="*/ 2611581 w 2611581"/>
                <a:gd name="connsiteY2" fmla="*/ 4303713 h 4303713"/>
                <a:gd name="connsiteX3" fmla="*/ 0 w 2611581"/>
                <a:gd name="connsiteY3" fmla="*/ 4303713 h 4303713"/>
                <a:gd name="connsiteX4" fmla="*/ 0 w 2611581"/>
                <a:gd name="connsiteY4" fmla="*/ 0 h 4303713"/>
                <a:gd name="connsiteX0" fmla="*/ 0 w 2611581"/>
                <a:gd name="connsiteY0" fmla="*/ 0 h 4314104"/>
                <a:gd name="connsiteX1" fmla="*/ 2611581 w 2611581"/>
                <a:gd name="connsiteY1" fmla="*/ 0 h 4314104"/>
                <a:gd name="connsiteX2" fmla="*/ 2611581 w 2611581"/>
                <a:gd name="connsiteY2" fmla="*/ 4303713 h 4314104"/>
                <a:gd name="connsiteX3" fmla="*/ 1693718 w 2611581"/>
                <a:gd name="connsiteY3" fmla="*/ 4314104 h 4314104"/>
                <a:gd name="connsiteX4" fmla="*/ 0 w 2611581"/>
                <a:gd name="connsiteY4" fmla="*/ 0 h 4314104"/>
                <a:gd name="connsiteX0" fmla="*/ 0 w 2611581"/>
                <a:gd name="connsiteY0" fmla="*/ 0 h 4314104"/>
                <a:gd name="connsiteX1" fmla="*/ 2611581 w 2611581"/>
                <a:gd name="connsiteY1" fmla="*/ 0 h 4314104"/>
                <a:gd name="connsiteX2" fmla="*/ 2611581 w 2611581"/>
                <a:gd name="connsiteY2" fmla="*/ 4303713 h 4314104"/>
                <a:gd name="connsiteX3" fmla="*/ 1963882 w 2611581"/>
                <a:gd name="connsiteY3" fmla="*/ 4314104 h 4314104"/>
                <a:gd name="connsiteX4" fmla="*/ 0 w 2611581"/>
                <a:gd name="connsiteY4" fmla="*/ 0 h 4314104"/>
                <a:gd name="connsiteX0" fmla="*/ 0 w 2611581"/>
                <a:gd name="connsiteY0" fmla="*/ 0 h 4303713"/>
                <a:gd name="connsiteX1" fmla="*/ 2611581 w 2611581"/>
                <a:gd name="connsiteY1" fmla="*/ 0 h 4303713"/>
                <a:gd name="connsiteX2" fmla="*/ 2611581 w 2611581"/>
                <a:gd name="connsiteY2" fmla="*/ 4303713 h 4303713"/>
                <a:gd name="connsiteX3" fmla="*/ 2213264 w 2611581"/>
                <a:gd name="connsiteY3" fmla="*/ 4293322 h 4303713"/>
                <a:gd name="connsiteX4" fmla="*/ 0 w 2611581"/>
                <a:gd name="connsiteY4" fmla="*/ 0 h 4303713"/>
                <a:gd name="connsiteX0" fmla="*/ 0 w 2611581"/>
                <a:gd name="connsiteY0" fmla="*/ 0 h 4303713"/>
                <a:gd name="connsiteX1" fmla="*/ 2611581 w 2611581"/>
                <a:gd name="connsiteY1" fmla="*/ 0 h 4303713"/>
                <a:gd name="connsiteX2" fmla="*/ 2611581 w 2611581"/>
                <a:gd name="connsiteY2" fmla="*/ 4303713 h 4303713"/>
                <a:gd name="connsiteX3" fmla="*/ 2171701 w 2611581"/>
                <a:gd name="connsiteY3" fmla="*/ 3638695 h 4303713"/>
                <a:gd name="connsiteX4" fmla="*/ 0 w 2611581"/>
                <a:gd name="connsiteY4" fmla="*/ 0 h 4303713"/>
                <a:gd name="connsiteX0" fmla="*/ 0 w 2720934"/>
                <a:gd name="connsiteY0" fmla="*/ 268283 h 4303713"/>
                <a:gd name="connsiteX1" fmla="*/ 2720934 w 2720934"/>
                <a:gd name="connsiteY1" fmla="*/ 0 h 4303713"/>
                <a:gd name="connsiteX2" fmla="*/ 2720934 w 2720934"/>
                <a:gd name="connsiteY2" fmla="*/ 4303713 h 4303713"/>
                <a:gd name="connsiteX3" fmla="*/ 2281054 w 2720934"/>
                <a:gd name="connsiteY3" fmla="*/ 3638695 h 4303713"/>
                <a:gd name="connsiteX4" fmla="*/ 0 w 2720934"/>
                <a:gd name="connsiteY4" fmla="*/ 268283 h 4303713"/>
                <a:gd name="connsiteX0" fmla="*/ 0 w 2720934"/>
                <a:gd name="connsiteY0" fmla="*/ 268283 h 4303713"/>
                <a:gd name="connsiteX1" fmla="*/ 2720934 w 2720934"/>
                <a:gd name="connsiteY1" fmla="*/ 0 h 4303713"/>
                <a:gd name="connsiteX2" fmla="*/ 2720934 w 2720934"/>
                <a:gd name="connsiteY2" fmla="*/ 4303713 h 4303713"/>
                <a:gd name="connsiteX3" fmla="*/ 2264231 w 2720934"/>
                <a:gd name="connsiteY3" fmla="*/ 3717600 h 4303713"/>
                <a:gd name="connsiteX4" fmla="*/ 0 w 2720934"/>
                <a:gd name="connsiteY4" fmla="*/ 268283 h 4303713"/>
                <a:gd name="connsiteX0" fmla="*/ 0 w 2720934"/>
                <a:gd name="connsiteY0" fmla="*/ 268283 h 4335275"/>
                <a:gd name="connsiteX1" fmla="*/ 2720934 w 2720934"/>
                <a:gd name="connsiteY1" fmla="*/ 0 h 4335275"/>
                <a:gd name="connsiteX2" fmla="*/ 2653639 w 2720934"/>
                <a:gd name="connsiteY2" fmla="*/ 4335275 h 4335275"/>
                <a:gd name="connsiteX3" fmla="*/ 2264231 w 2720934"/>
                <a:gd name="connsiteY3" fmla="*/ 3717600 h 4335275"/>
                <a:gd name="connsiteX4" fmla="*/ 0 w 2720934"/>
                <a:gd name="connsiteY4" fmla="*/ 268283 h 4335275"/>
                <a:gd name="connsiteX0" fmla="*/ 0 w 2737757"/>
                <a:gd name="connsiteY0" fmla="*/ 236721 h 4335275"/>
                <a:gd name="connsiteX1" fmla="*/ 2737757 w 2737757"/>
                <a:gd name="connsiteY1" fmla="*/ 0 h 4335275"/>
                <a:gd name="connsiteX2" fmla="*/ 2670462 w 2737757"/>
                <a:gd name="connsiteY2" fmla="*/ 4335275 h 4335275"/>
                <a:gd name="connsiteX3" fmla="*/ 2281054 w 2737757"/>
                <a:gd name="connsiteY3" fmla="*/ 3717600 h 4335275"/>
                <a:gd name="connsiteX4" fmla="*/ 0 w 2737757"/>
                <a:gd name="connsiteY4" fmla="*/ 236721 h 4335275"/>
                <a:gd name="connsiteX0" fmla="*/ 0 w 2729346"/>
                <a:gd name="connsiteY0" fmla="*/ 0 h 4098554"/>
                <a:gd name="connsiteX1" fmla="*/ 2729346 w 2729346"/>
                <a:gd name="connsiteY1" fmla="*/ 126250 h 4098554"/>
                <a:gd name="connsiteX2" fmla="*/ 2670462 w 2729346"/>
                <a:gd name="connsiteY2" fmla="*/ 4098554 h 4098554"/>
                <a:gd name="connsiteX3" fmla="*/ 2281054 w 2729346"/>
                <a:gd name="connsiteY3" fmla="*/ 3480879 h 4098554"/>
                <a:gd name="connsiteX4" fmla="*/ 0 w 2729346"/>
                <a:gd name="connsiteY4" fmla="*/ 0 h 4098554"/>
                <a:gd name="connsiteX0" fmla="*/ 0 w 2720934"/>
                <a:gd name="connsiteY0" fmla="*/ 0 h 4098554"/>
                <a:gd name="connsiteX1" fmla="*/ 2720934 w 2720934"/>
                <a:gd name="connsiteY1" fmla="*/ 31562 h 4098554"/>
                <a:gd name="connsiteX2" fmla="*/ 2670462 w 2720934"/>
                <a:gd name="connsiteY2" fmla="*/ 4098554 h 4098554"/>
                <a:gd name="connsiteX3" fmla="*/ 2281054 w 2720934"/>
                <a:gd name="connsiteY3" fmla="*/ 3480879 h 4098554"/>
                <a:gd name="connsiteX4" fmla="*/ 0 w 2720934"/>
                <a:gd name="connsiteY4" fmla="*/ 0 h 4098554"/>
                <a:gd name="connsiteX0" fmla="*/ 0 w 2720934"/>
                <a:gd name="connsiteY0" fmla="*/ 15782 h 4114336"/>
                <a:gd name="connsiteX1" fmla="*/ 2720934 w 2720934"/>
                <a:gd name="connsiteY1" fmla="*/ 0 h 4114336"/>
                <a:gd name="connsiteX2" fmla="*/ 2670462 w 2720934"/>
                <a:gd name="connsiteY2" fmla="*/ 4114336 h 4114336"/>
                <a:gd name="connsiteX3" fmla="*/ 2281054 w 2720934"/>
                <a:gd name="connsiteY3" fmla="*/ 3496661 h 4114336"/>
                <a:gd name="connsiteX4" fmla="*/ 0 w 2720934"/>
                <a:gd name="connsiteY4" fmla="*/ 15782 h 4114336"/>
                <a:gd name="connsiteX0" fmla="*/ 0 w 2820289"/>
                <a:gd name="connsiteY0" fmla="*/ 15782 h 4114336"/>
                <a:gd name="connsiteX1" fmla="*/ 2820289 w 2820289"/>
                <a:gd name="connsiteY1" fmla="*/ 0 h 4114336"/>
                <a:gd name="connsiteX2" fmla="*/ 2769817 w 2820289"/>
                <a:gd name="connsiteY2" fmla="*/ 4114336 h 4114336"/>
                <a:gd name="connsiteX3" fmla="*/ 2380409 w 2820289"/>
                <a:gd name="connsiteY3" fmla="*/ 3496661 h 4114336"/>
                <a:gd name="connsiteX4" fmla="*/ 0 w 2820289"/>
                <a:gd name="connsiteY4" fmla="*/ 15782 h 4114336"/>
                <a:gd name="connsiteX0" fmla="*/ 0 w 2820289"/>
                <a:gd name="connsiteY0" fmla="*/ 15782 h 4114336"/>
                <a:gd name="connsiteX1" fmla="*/ 2820289 w 2820289"/>
                <a:gd name="connsiteY1" fmla="*/ 0 h 4114336"/>
                <a:gd name="connsiteX2" fmla="*/ 2769817 w 2820289"/>
                <a:gd name="connsiteY2" fmla="*/ 4114336 h 4114336"/>
                <a:gd name="connsiteX3" fmla="*/ 2362876 w 2820289"/>
                <a:gd name="connsiteY3" fmla="*/ 3517980 h 4114336"/>
                <a:gd name="connsiteX4" fmla="*/ 0 w 2820289"/>
                <a:gd name="connsiteY4" fmla="*/ 15782 h 4114336"/>
                <a:gd name="connsiteX0" fmla="*/ 0 w 2820289"/>
                <a:gd name="connsiteY0" fmla="*/ 15782 h 4114336"/>
                <a:gd name="connsiteX1" fmla="*/ 2820289 w 2820289"/>
                <a:gd name="connsiteY1" fmla="*/ 0 h 4114336"/>
                <a:gd name="connsiteX2" fmla="*/ 2763972 w 2820289"/>
                <a:gd name="connsiteY2" fmla="*/ 4114336 h 4114336"/>
                <a:gd name="connsiteX3" fmla="*/ 2362876 w 2820289"/>
                <a:gd name="connsiteY3" fmla="*/ 3517980 h 4114336"/>
                <a:gd name="connsiteX4" fmla="*/ 0 w 2820289"/>
                <a:gd name="connsiteY4" fmla="*/ 15782 h 4114336"/>
                <a:gd name="connsiteX0" fmla="*/ 0 w 3721149"/>
                <a:gd name="connsiteY0" fmla="*/ 0 h 4269703"/>
                <a:gd name="connsiteX1" fmla="*/ 3721149 w 3721149"/>
                <a:gd name="connsiteY1" fmla="*/ 155367 h 4269703"/>
                <a:gd name="connsiteX2" fmla="*/ 3664832 w 3721149"/>
                <a:gd name="connsiteY2" fmla="*/ 4269703 h 4269703"/>
                <a:gd name="connsiteX3" fmla="*/ 3263736 w 3721149"/>
                <a:gd name="connsiteY3" fmla="*/ 3673347 h 4269703"/>
                <a:gd name="connsiteX4" fmla="*/ 0 w 3721149"/>
                <a:gd name="connsiteY4" fmla="*/ 0 h 4269703"/>
                <a:gd name="connsiteX0" fmla="*/ 0 w 3721149"/>
                <a:gd name="connsiteY0" fmla="*/ 0 h 4289488"/>
                <a:gd name="connsiteX1" fmla="*/ 3721149 w 3721149"/>
                <a:gd name="connsiteY1" fmla="*/ 155367 h 4289488"/>
                <a:gd name="connsiteX2" fmla="*/ 3664832 w 3721149"/>
                <a:gd name="connsiteY2" fmla="*/ 4269703 h 4289488"/>
                <a:gd name="connsiteX3" fmla="*/ 1705997 w 3721149"/>
                <a:gd name="connsiteY3" fmla="*/ 4289488 h 4289488"/>
                <a:gd name="connsiteX4" fmla="*/ 0 w 3721149"/>
                <a:gd name="connsiteY4" fmla="*/ 0 h 4289488"/>
                <a:gd name="connsiteX0" fmla="*/ 0 w 3664846"/>
                <a:gd name="connsiteY0" fmla="*/ 15785 h 4305273"/>
                <a:gd name="connsiteX1" fmla="*/ 3664846 w 3664846"/>
                <a:gd name="connsiteY1" fmla="*/ 0 h 4305273"/>
                <a:gd name="connsiteX2" fmla="*/ 3664832 w 3664846"/>
                <a:gd name="connsiteY2" fmla="*/ 4285488 h 4305273"/>
                <a:gd name="connsiteX3" fmla="*/ 1705997 w 3664846"/>
                <a:gd name="connsiteY3" fmla="*/ 4305273 h 4305273"/>
                <a:gd name="connsiteX4" fmla="*/ 0 w 3664846"/>
                <a:gd name="connsiteY4" fmla="*/ 15785 h 43052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64846" h="4305273">
                  <a:moveTo>
                    <a:pt x="0" y="15785"/>
                  </a:moveTo>
                  <a:lnTo>
                    <a:pt x="3664846" y="0"/>
                  </a:lnTo>
                  <a:cubicBezTo>
                    <a:pt x="3664841" y="1428496"/>
                    <a:pt x="3664837" y="2856992"/>
                    <a:pt x="3664832" y="4285488"/>
                  </a:cubicBezTo>
                  <a:lnTo>
                    <a:pt x="1705997" y="4305273"/>
                  </a:lnTo>
                  <a:lnTo>
                    <a:pt x="0" y="15785"/>
                  </a:lnTo>
                  <a:close/>
                </a:path>
              </a:pathLst>
            </a:custGeom>
            <a:blipFill rotWithShape="0">
              <a:blip r:embed="rId2">
                <a:duotone>
                  <a:schemeClr val="bg2">
                    <a:shade val="76000"/>
                    <a:satMod val="180000"/>
                  </a:schemeClr>
                  <a:schemeClr val="bg2">
                    <a:tint val="80000"/>
                    <a:satMod val="120000"/>
                    <a:lumMod val="180000"/>
                  </a:schemeClr>
                </a:duotone>
              </a:blip>
              <a:stretch>
                <a:fillRect l="-163116" t="-323529" r="-39825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 name="Group 14">
            <a:extLst>
              <a:ext uri="{FF2B5EF4-FFF2-40B4-BE49-F238E27FC236}">
                <a16:creationId xmlns:a16="http://schemas.microsoft.com/office/drawing/2014/main" id="{78326E10-C8CB-487F-A110-F861268DE6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360612" y="0"/>
            <a:ext cx="2436813" cy="6858001"/>
            <a:chOff x="1320800" y="0"/>
            <a:chExt cx="2436813" cy="6858001"/>
          </a:xfrm>
        </p:grpSpPr>
        <p:sp>
          <p:nvSpPr>
            <p:cNvPr id="16" name="Freeform 6">
              <a:extLst>
                <a:ext uri="{FF2B5EF4-FFF2-40B4-BE49-F238E27FC236}">
                  <a16:creationId xmlns:a16="http://schemas.microsoft.com/office/drawing/2014/main" id="{3279962B-46D2-4E19-B632-39B80D1E80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txBody>
            <a:bodyPr/>
            <a:lstStyle/>
            <a:p>
              <a:endParaRPr lang="en-IN"/>
            </a:p>
          </p:txBody>
        </p:sp>
        <p:sp>
          <p:nvSpPr>
            <p:cNvPr id="17" name="Freeform 7">
              <a:extLst>
                <a:ext uri="{FF2B5EF4-FFF2-40B4-BE49-F238E27FC236}">
                  <a16:creationId xmlns:a16="http://schemas.microsoft.com/office/drawing/2014/main" id="{321A335A-53CB-4C17-AB51-5D9C2DCB45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txBody>
            <a:bodyPr/>
            <a:lstStyle/>
            <a:p>
              <a:endParaRPr lang="en-IN"/>
            </a:p>
          </p:txBody>
        </p:sp>
        <p:sp>
          <p:nvSpPr>
            <p:cNvPr id="18" name="Freeform 8">
              <a:extLst>
                <a:ext uri="{FF2B5EF4-FFF2-40B4-BE49-F238E27FC236}">
                  <a16:creationId xmlns:a16="http://schemas.microsoft.com/office/drawing/2014/main" id="{A0E0D557-405B-469F-AEDE-4E3404AA41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txBody>
            <a:bodyPr/>
            <a:lstStyle/>
            <a:p>
              <a:endParaRPr lang="en-IN"/>
            </a:p>
          </p:txBody>
        </p:sp>
        <p:sp>
          <p:nvSpPr>
            <p:cNvPr id="19" name="Freeform 9">
              <a:extLst>
                <a:ext uri="{FF2B5EF4-FFF2-40B4-BE49-F238E27FC236}">
                  <a16:creationId xmlns:a16="http://schemas.microsoft.com/office/drawing/2014/main" id="{D8D4E62F-9393-40A6-9E85-9F3B59C462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txBody>
            <a:bodyPr/>
            <a:lstStyle/>
            <a:p>
              <a:endParaRPr lang="en-IN"/>
            </a:p>
          </p:txBody>
        </p:sp>
        <p:sp>
          <p:nvSpPr>
            <p:cNvPr id="20" name="Freeform 10">
              <a:extLst>
                <a:ext uri="{FF2B5EF4-FFF2-40B4-BE49-F238E27FC236}">
                  <a16:creationId xmlns:a16="http://schemas.microsoft.com/office/drawing/2014/main" id="{FABD11B1-DE89-45BC-8204-968C88AADC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txBody>
            <a:bodyPr/>
            <a:lstStyle/>
            <a:p>
              <a:endParaRPr lang="en-IN"/>
            </a:p>
          </p:txBody>
        </p:sp>
        <p:sp>
          <p:nvSpPr>
            <p:cNvPr id="21" name="Freeform 11">
              <a:extLst>
                <a:ext uri="{FF2B5EF4-FFF2-40B4-BE49-F238E27FC236}">
                  <a16:creationId xmlns:a16="http://schemas.microsoft.com/office/drawing/2014/main" id="{AFA4965A-1FBC-44B8-B96A-3F5275C3AE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txBody>
            <a:bodyPr/>
            <a:lstStyle/>
            <a:p>
              <a:endParaRPr lang="en-IN"/>
            </a:p>
          </p:txBody>
        </p:sp>
      </p:grpSp>
      <p:sp>
        <p:nvSpPr>
          <p:cNvPr id="2" name="Title 1">
            <a:extLst>
              <a:ext uri="{FF2B5EF4-FFF2-40B4-BE49-F238E27FC236}">
                <a16:creationId xmlns:a16="http://schemas.microsoft.com/office/drawing/2014/main" id="{0BCBC302-08D8-814C-1DF2-6A7CC5D64E1E}"/>
              </a:ext>
            </a:extLst>
          </p:cNvPr>
          <p:cNvSpPr>
            <a:spLocks noGrp="1"/>
          </p:cNvSpPr>
          <p:nvPr>
            <p:ph type="title"/>
          </p:nvPr>
        </p:nvSpPr>
        <p:spPr>
          <a:xfrm>
            <a:off x="3962399" y="372035"/>
            <a:ext cx="7345891" cy="1413933"/>
          </a:xfrm>
        </p:spPr>
        <p:txBody>
          <a:bodyPr>
            <a:normAutofit/>
          </a:bodyPr>
          <a:lstStyle/>
          <a:p>
            <a:r>
              <a:rPr lang="en-US" b="1" dirty="0"/>
              <a:t>PRINICIPLE OF UCA</a:t>
            </a:r>
          </a:p>
        </p:txBody>
      </p:sp>
      <p:pic>
        <p:nvPicPr>
          <p:cNvPr id="4" name="Picture 3" descr="A close-up of a scale&#10;&#10;Description automatically generated">
            <a:extLst>
              <a:ext uri="{FF2B5EF4-FFF2-40B4-BE49-F238E27FC236}">
                <a16:creationId xmlns:a16="http://schemas.microsoft.com/office/drawing/2014/main" id="{CF0379C5-5767-6073-CD8E-3C4D3DCC2E5B}"/>
              </a:ext>
            </a:extLst>
          </p:cNvPr>
          <p:cNvPicPr>
            <a:picLocks noChangeAspect="1"/>
          </p:cNvPicPr>
          <p:nvPr/>
        </p:nvPicPr>
        <p:blipFill rotWithShape="1">
          <a:blip r:embed="rId3"/>
          <a:srcRect l="3983" r="20452"/>
          <a:stretch/>
        </p:blipFill>
        <p:spPr>
          <a:xfrm>
            <a:off x="20" y="10"/>
            <a:ext cx="3459143" cy="6857990"/>
          </a:xfrm>
          <a:custGeom>
            <a:avLst/>
            <a:gdLst/>
            <a:ahLst/>
            <a:cxnLst/>
            <a:rect l="l" t="t" r="r" b="b"/>
            <a:pathLst>
              <a:path w="3458633" h="6858000">
                <a:moveTo>
                  <a:pt x="0" y="0"/>
                </a:moveTo>
                <a:lnTo>
                  <a:pt x="3174999" y="0"/>
                </a:lnTo>
                <a:lnTo>
                  <a:pt x="2294466" y="5223932"/>
                </a:lnTo>
                <a:lnTo>
                  <a:pt x="3458633" y="6853767"/>
                </a:lnTo>
                <a:lnTo>
                  <a:pt x="0" y="6858000"/>
                </a:lnTo>
                <a:lnTo>
                  <a:pt x="0" y="0"/>
                </a:lnTo>
                <a:close/>
              </a:path>
            </a:pathLst>
          </a:custGeom>
          <a:ln w="38100">
            <a:noFill/>
          </a:ln>
          <a:effectLst/>
        </p:spPr>
      </p:pic>
      <p:sp>
        <p:nvSpPr>
          <p:cNvPr id="3" name="Content Placeholder 2">
            <a:extLst>
              <a:ext uri="{FF2B5EF4-FFF2-40B4-BE49-F238E27FC236}">
                <a16:creationId xmlns:a16="http://schemas.microsoft.com/office/drawing/2014/main" id="{1494F60B-6001-17CD-E7BB-631A93384239}"/>
              </a:ext>
            </a:extLst>
          </p:cNvPr>
          <p:cNvSpPr>
            <a:spLocks noGrp="1"/>
          </p:cNvSpPr>
          <p:nvPr>
            <p:ph idx="1"/>
          </p:nvPr>
        </p:nvSpPr>
        <p:spPr>
          <a:xfrm>
            <a:off x="3843867" y="2048933"/>
            <a:ext cx="7659156" cy="3742267"/>
          </a:xfrm>
        </p:spPr>
        <p:txBody>
          <a:bodyPr>
            <a:normAutofit/>
          </a:bodyPr>
          <a:lstStyle/>
          <a:p>
            <a:pPr>
              <a:lnSpc>
                <a:spcPct val="90000"/>
              </a:lnSpc>
            </a:pPr>
            <a:r>
              <a:rPr lang="en-US" sz="2200"/>
              <a:t>Generation of Ultra sonic waves</a:t>
            </a:r>
          </a:p>
          <a:p>
            <a:pPr>
              <a:lnSpc>
                <a:spcPct val="90000"/>
              </a:lnSpc>
              <a:buClr>
                <a:srgbClr val="1287C3"/>
              </a:buClr>
            </a:pPr>
            <a:r>
              <a:rPr lang="en-US" sz="2200"/>
              <a:t>Transmitting the Ultrasonic waves</a:t>
            </a:r>
          </a:p>
          <a:p>
            <a:pPr>
              <a:lnSpc>
                <a:spcPct val="90000"/>
              </a:lnSpc>
              <a:buClr>
                <a:srgbClr val="1287C3"/>
              </a:buClr>
            </a:pPr>
            <a:r>
              <a:rPr lang="en-US" sz="2200"/>
              <a:t>Propagation of Ultrasonic waves</a:t>
            </a:r>
          </a:p>
          <a:p>
            <a:pPr>
              <a:lnSpc>
                <a:spcPct val="90000"/>
              </a:lnSpc>
              <a:buClr>
                <a:srgbClr val="1287C3"/>
              </a:buClr>
            </a:pPr>
            <a:r>
              <a:rPr lang="en-US" sz="2200"/>
              <a:t>Interaction with the cement</a:t>
            </a:r>
          </a:p>
          <a:p>
            <a:pPr>
              <a:lnSpc>
                <a:spcPct val="90000"/>
              </a:lnSpc>
              <a:buClr>
                <a:srgbClr val="1287C3"/>
              </a:buClr>
            </a:pPr>
            <a:r>
              <a:rPr lang="en-US" sz="2200"/>
              <a:t>Receiving of echoes</a:t>
            </a:r>
          </a:p>
          <a:p>
            <a:pPr>
              <a:lnSpc>
                <a:spcPct val="90000"/>
              </a:lnSpc>
              <a:buClr>
                <a:srgbClr val="1287C3"/>
              </a:buClr>
            </a:pPr>
            <a:r>
              <a:rPr lang="en-US" sz="2200"/>
              <a:t>Analysis in time of flight</a:t>
            </a:r>
          </a:p>
          <a:p>
            <a:pPr>
              <a:lnSpc>
                <a:spcPct val="90000"/>
              </a:lnSpc>
              <a:buClr>
                <a:srgbClr val="1287C3"/>
              </a:buClr>
            </a:pPr>
            <a:r>
              <a:rPr lang="en-US" sz="2200"/>
              <a:t>Assessment of cement quality</a:t>
            </a:r>
          </a:p>
          <a:p>
            <a:pPr>
              <a:lnSpc>
                <a:spcPct val="90000"/>
              </a:lnSpc>
              <a:buClr>
                <a:srgbClr val="1287C3"/>
              </a:buClr>
            </a:pPr>
            <a:r>
              <a:rPr lang="en-US" sz="2200"/>
              <a:t>Data interpretation</a:t>
            </a:r>
          </a:p>
          <a:p>
            <a:pPr>
              <a:lnSpc>
                <a:spcPct val="90000"/>
              </a:lnSpc>
              <a:buClr>
                <a:srgbClr val="1287C3"/>
              </a:buClr>
            </a:pPr>
            <a:endParaRPr lang="en-US" sz="2200"/>
          </a:p>
        </p:txBody>
      </p:sp>
    </p:spTree>
    <p:extLst>
      <p:ext uri="{BB962C8B-B14F-4D97-AF65-F5344CB8AC3E}">
        <p14:creationId xmlns:p14="http://schemas.microsoft.com/office/powerpoint/2010/main" val="126601722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docProps/app.xml><?xml version="1.0" encoding="utf-8"?>
<Properties xmlns="http://schemas.openxmlformats.org/officeDocument/2006/extended-properties" xmlns:vt="http://schemas.openxmlformats.org/officeDocument/2006/docPropsVTypes">
  <Template>office theme</Template>
  <TotalTime>48</TotalTime>
  <Words>1417</Words>
  <Application>Microsoft Office PowerPoint</Application>
  <PresentationFormat>Widescreen</PresentationFormat>
  <Paragraphs>83</Paragraphs>
  <Slides>20</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20</vt:i4>
      </vt:variant>
    </vt:vector>
  </HeadingPairs>
  <TitlesOfParts>
    <vt:vector size="24" baseType="lpstr">
      <vt:lpstr>Arial</vt:lpstr>
      <vt:lpstr>Corbel</vt:lpstr>
      <vt:lpstr>Times New Roman</vt:lpstr>
      <vt:lpstr>Parallax</vt:lpstr>
      <vt:lpstr>  APPLICATION OF NANOPARTICLE IN CEMENTING OPERATIONS </vt:lpstr>
      <vt:lpstr>INTRODUCTION</vt:lpstr>
      <vt:lpstr>ABOUT CEMENT SLURRY</vt:lpstr>
      <vt:lpstr>ABOUT PREVIOUS WORK</vt:lpstr>
      <vt:lpstr>                              HPHT Results  </vt:lpstr>
      <vt:lpstr>Compressive strength Comparision</vt:lpstr>
      <vt:lpstr>HAMILTON BEACH MIXER</vt:lpstr>
      <vt:lpstr>ULTRASONIC CEMENT ANALYZER</vt:lpstr>
      <vt:lpstr>PRINICIPLE OF UCA</vt:lpstr>
      <vt:lpstr>COMPONENTS OF UCA</vt:lpstr>
      <vt:lpstr>STEPS TO OPERATE UCA </vt:lpstr>
      <vt:lpstr>PowerPoint Presentation</vt:lpstr>
      <vt:lpstr>PowerPoint Presentation</vt:lpstr>
      <vt:lpstr>PowerPoint Presentation</vt:lpstr>
      <vt:lpstr>FUTURE SCOPE</vt:lpstr>
      <vt:lpstr>CONCLUSION</vt:lpstr>
      <vt:lpstr>ACKNOWLEDGEMENT</vt:lpstr>
      <vt:lpstr>REFERENCES</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Utkarsh Shukla</cp:lastModifiedBy>
  <cp:revision>837</cp:revision>
  <dcterms:created xsi:type="dcterms:W3CDTF">2023-09-10T08:17:11Z</dcterms:created>
  <dcterms:modified xsi:type="dcterms:W3CDTF">2023-09-12T07:32:50Z</dcterms:modified>
</cp:coreProperties>
</file>